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5" r:id="rId4"/>
    <p:sldId id="258" r:id="rId5"/>
    <p:sldId id="267" r:id="rId6"/>
    <p:sldId id="273" r:id="rId7"/>
    <p:sldId id="277" r:id="rId8"/>
    <p:sldId id="281" r:id="rId9"/>
    <p:sldId id="278" r:id="rId10"/>
    <p:sldId id="279" r:id="rId11"/>
    <p:sldId id="280" r:id="rId12"/>
    <p:sldId id="271" r:id="rId13"/>
    <p:sldId id="276" r:id="rId14"/>
    <p:sldId id="275" r:id="rId15"/>
    <p:sldId id="269" r:id="rId16"/>
    <p:sldId id="286" r:id="rId17"/>
    <p:sldId id="260" r:id="rId18"/>
    <p:sldId id="263" r:id="rId19"/>
    <p:sldId id="270" r:id="rId20"/>
    <p:sldId id="283" r:id="rId21"/>
    <p:sldId id="282" r:id="rId22"/>
    <p:sldId id="285" r:id="rId23"/>
    <p:sldId id="284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869"/>
    <a:srgbClr val="183D58"/>
    <a:srgbClr val="132F45"/>
    <a:srgbClr val="001217"/>
    <a:srgbClr val="0D2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8" autoAdjust="0"/>
    <p:restoredTop sz="85094" autoAdjust="0"/>
  </p:normalViewPr>
  <p:slideViewPr>
    <p:cSldViewPr snapToGrid="0">
      <p:cViewPr varScale="1">
        <p:scale>
          <a:sx n="55" d="100"/>
          <a:sy n="55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-364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8EA6-AF4B-41D0-BBCC-632EF147EB1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3244-0555-47F3-899E-93172F55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8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A9990-2679-4E4C-851B-FAE7431E3FE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B897-7592-492C-B9D7-7BEE21C5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5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29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8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the bill number/sponsor. Why, etc.</a:t>
            </a:r>
          </a:p>
          <a:p>
            <a:r>
              <a:rPr lang="en-US" dirty="0"/>
              <a:t>Follow up: contact information and </a:t>
            </a:r>
            <a:r>
              <a:rPr lang="en-US" dirty="0" err="1"/>
              <a:t>bulletpoints</a:t>
            </a:r>
            <a:r>
              <a:rPr lang="en-US" dirty="0"/>
              <a:t>/leave behind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1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yourself and describe your role within the congressional office. What does your day-to-day look like?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information do you want/need from a grassroots advocate when they’re communicating with you?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one really successful constituent meeting.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one way that your boss engages with constituents, or does a deeper dive on issues in your community?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most effective communication strategies/tactics to get the attention of congressional offices/the staffers responsible for monitoring or flagging issues?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6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and systems-level change requires public policy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 is already impacting (hurting or harming) nonprofits’ abilities to improve lives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Volunteers and donors (esp. millennials) want to be engaged in making a meaningful difference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politics are local. </a:t>
            </a:r>
          </a:p>
          <a:p>
            <a:r>
              <a:rPr lang="en-US" dirty="0"/>
              <a:t>The GENERAL PUBLIC is making requests rather than lobbyists. Demonstrates community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8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re-enforcement. Follow them on social media, town halls, mailing list. Showing up is a form of recognition</a:t>
            </a:r>
          </a:p>
          <a:p>
            <a:r>
              <a:rPr lang="en-US" dirty="0"/>
              <a:t>If you don’t say anything, they’ll only hear from the other side/monied interests!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“controlling the narrative”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6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on members’ mailing list</a:t>
            </a:r>
          </a:p>
          <a:p>
            <a:r>
              <a:rPr lang="en-US" dirty="0"/>
              <a:t>Cumulative!</a:t>
            </a:r>
          </a:p>
          <a:p>
            <a:r>
              <a:rPr lang="en-US" dirty="0"/>
              <a:t>Bottom pyramid is a good base/foundation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-unions</a:t>
            </a:r>
          </a:p>
          <a:p>
            <a:r>
              <a:rPr lang="en-US" dirty="0"/>
              <a:t>-gun groups</a:t>
            </a:r>
          </a:p>
          <a:p>
            <a:r>
              <a:rPr lang="en-US" dirty="0"/>
              <a:t>-abortion groups</a:t>
            </a:r>
          </a:p>
          <a:p>
            <a:r>
              <a:rPr lang="en-US" dirty="0"/>
              <a:t>-heritage foundation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B897-7592-492C-B9D7-7BEE21C507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2191999" cy="4383353"/>
          </a:xfrm>
          <a:prstGeom prst="rect">
            <a:avLst/>
          </a:prstGeom>
          <a:solidFill>
            <a:srgbClr val="183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871" y="731752"/>
            <a:ext cx="10544435" cy="2813672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6715" y="5308574"/>
            <a:ext cx="5225986" cy="12076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109196" y="4776642"/>
            <a:ext cx="5227801" cy="620712"/>
          </a:xfrm>
        </p:spPr>
        <p:txBody>
          <a:bodyPr/>
          <a:lstStyle>
            <a:lvl1pPr marL="0" indent="0" algn="r"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1" y="5205740"/>
            <a:ext cx="5062563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8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3ED28-F57E-45E7-BFEE-CE58EA2ECB03}" type="datetime1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9394" y="169814"/>
            <a:ext cx="1123913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9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14EBB7-E990-49FD-AB7F-71CDB240D00F}" type="datetime1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020E2-AAD2-4CB3-A937-3AEE36A1B66C}" type="datetime1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7A578-EFCA-4288-A0DF-3D19A23E86D7}" type="datetime1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46F1-492D-4D43-BD9C-74F21B9EAAD6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9394" y="169814"/>
            <a:ext cx="1123913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45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183E18-D46D-4534-AA1B-A107FD8E071D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0214"/>
            <a:ext cx="10515600" cy="4057650"/>
          </a:xfrm>
        </p:spPr>
        <p:txBody>
          <a:bodyPr/>
          <a:lstStyle>
            <a:lvl1pPr marL="571500" indent="-571500">
              <a:buClr>
                <a:schemeClr val="accent1"/>
              </a:buClr>
              <a:buFont typeface="+mj-lt"/>
              <a:buAutoNum type="romanUcPeriod"/>
              <a:defRPr/>
            </a:lvl1pPr>
            <a:lvl2pPr marL="971550" indent="-514350">
              <a:buClr>
                <a:schemeClr val="accent1"/>
              </a:buClr>
              <a:buFont typeface="+mj-lt"/>
              <a:buAutoNum type="romanUcPeriod"/>
              <a:defRPr/>
            </a:lvl2pPr>
            <a:lvl3pPr marL="1428750" indent="-514350">
              <a:buClr>
                <a:schemeClr val="accent1"/>
              </a:buClr>
              <a:buFont typeface="+mj-lt"/>
              <a:buAutoNum type="romanUcPeriod"/>
              <a:defRPr/>
            </a:lvl3pPr>
            <a:lvl4pPr marL="1771650" indent="-400050">
              <a:buClr>
                <a:schemeClr val="accent1"/>
              </a:buClr>
              <a:buFont typeface="+mj-lt"/>
              <a:buAutoNum type="romanUcPeriod"/>
              <a:defRPr/>
            </a:lvl4pPr>
            <a:lvl5pPr marL="2228850" indent="-400050">
              <a:buClr>
                <a:schemeClr val="accent1"/>
              </a:buClr>
              <a:buFont typeface="+mj-lt"/>
              <a:buAutoNum type="romanU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34504" y="621431"/>
            <a:ext cx="875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Table of Contents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246123"/>
            <a:ext cx="838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18359CA6-82DB-4DA8-8DE0-E99E9A716A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0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"/>
            <a:ext cx="12191999" cy="4383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807871" y="731752"/>
            <a:ext cx="692457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1" y="5205740"/>
            <a:ext cx="5062563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72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12191999" cy="4383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07871" y="731752"/>
            <a:ext cx="692457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1" y="5205740"/>
            <a:ext cx="5062563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6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2191999" cy="4383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07871" y="731752"/>
            <a:ext cx="692457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1" y="5205740"/>
            <a:ext cx="5062563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73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2191999" cy="4383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07871" y="731752"/>
            <a:ext cx="692457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1" y="5205740"/>
            <a:ext cx="5062563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66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69814"/>
            <a:ext cx="1123913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94" y="1577050"/>
            <a:ext cx="11239130" cy="4370989"/>
          </a:xfrm>
        </p:spPr>
        <p:txBody>
          <a:bodyPr/>
          <a:lstStyle>
            <a:lvl1pPr marL="228600" indent="-22860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Arial" panose="020B0604020202020204" pitchFamily="34" charset="0"/>
              <a:buChar char="–"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88193-AF2D-4085-B1BD-382C9156279F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64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577047"/>
            <a:ext cx="5540406" cy="436211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7047"/>
            <a:ext cx="5546324" cy="436211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206D77-013D-4416-83F0-EC824361C916}" type="datetime1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94" y="169814"/>
            <a:ext cx="1123913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52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556874"/>
            <a:ext cx="5518181" cy="5175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132209"/>
            <a:ext cx="5518181" cy="3626777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6874"/>
            <a:ext cx="5546324" cy="5175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32209"/>
            <a:ext cx="5546324" cy="3626777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D88750-BBEB-4AE9-8A08-DB7AD02D0732}" type="datetime1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9394" y="169814"/>
            <a:ext cx="1123913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196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028306"/>
            <a:ext cx="11353800" cy="838200"/>
          </a:xfrm>
          <a:prstGeom prst="rect">
            <a:avLst/>
          </a:prstGeom>
          <a:solidFill>
            <a:srgbClr val="183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93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93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1353800" y="6028306"/>
            <a:ext cx="8382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246123"/>
            <a:ext cx="838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18359CA6-82DB-4DA8-8DE0-E99E9A716A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23" y="6237094"/>
            <a:ext cx="273973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7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2" r:id="rId2"/>
    <p:sldLayoutId id="2147483743" r:id="rId3"/>
    <p:sldLayoutId id="2147483737" r:id="rId4"/>
    <p:sldLayoutId id="2147483740" r:id="rId5"/>
    <p:sldLayoutId id="2147483741" r:id="rId6"/>
    <p:sldLayoutId id="2147483727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Grassroots Advocacy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3518" y="5166169"/>
            <a:ext cx="5743873" cy="1207638"/>
          </a:xfrm>
        </p:spPr>
        <p:txBody>
          <a:bodyPr/>
          <a:lstStyle/>
          <a:p>
            <a:r>
              <a:rPr lang="en-US" i="1" dirty="0"/>
              <a:t>MENTOR Government Relations Team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13926" y="4656722"/>
            <a:ext cx="5227801" cy="620712"/>
          </a:xfrm>
        </p:spPr>
        <p:txBody>
          <a:bodyPr/>
          <a:lstStyle/>
          <a:p>
            <a:r>
              <a:rPr lang="en-US" dirty="0"/>
              <a:t>August 2, 2021</a:t>
            </a:r>
          </a:p>
        </p:txBody>
      </p:sp>
    </p:spTree>
    <p:extLst>
      <p:ext uri="{BB962C8B-B14F-4D97-AF65-F5344CB8AC3E}">
        <p14:creationId xmlns:p14="http://schemas.microsoft.com/office/powerpoint/2010/main" val="230251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D57D-9267-4606-8248-F62CC23A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grassroots advocacy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364AE-10C6-4A5D-9089-EE3C66384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duty of elected officials to listen to their constituents and address their concerns</a:t>
            </a:r>
          </a:p>
          <a:p>
            <a:pPr lvl="1"/>
            <a:r>
              <a:rPr lang="en-US" dirty="0"/>
              <a:t>Powerful motivators: reelection, recognition, and influence</a:t>
            </a:r>
          </a:p>
          <a:p>
            <a:r>
              <a:rPr lang="en-US" dirty="0"/>
              <a:t>Effective grassroots advocacy can wield as much influence as the biggest corporation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94AFB-72AC-44CE-BD76-E61EE3ED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7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080D-D6F0-4E89-AB4F-BB6E61FD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Grassroots Advocacy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5F42-1F3B-4BA1-8650-34A5C90CB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Legislative campaigns</a:t>
            </a:r>
          </a:p>
          <a:p>
            <a:pPr lvl="1"/>
            <a:r>
              <a:rPr lang="en-US" dirty="0"/>
              <a:t>Contact your elected officials to advance policy</a:t>
            </a:r>
          </a:p>
          <a:p>
            <a:pPr lvl="2"/>
            <a:r>
              <a:rPr lang="en-US" dirty="0"/>
              <a:t>Social media counts as contact!</a:t>
            </a:r>
          </a:p>
          <a:p>
            <a:r>
              <a:rPr lang="en-US" dirty="0"/>
              <a:t>Media lobbying</a:t>
            </a:r>
          </a:p>
          <a:p>
            <a:pPr lvl="1"/>
            <a:r>
              <a:rPr lang="en-US" dirty="0"/>
              <a:t>TV, radio, newspapers</a:t>
            </a:r>
          </a:p>
          <a:p>
            <a:pPr lvl="1"/>
            <a:r>
              <a:rPr lang="en-US" dirty="0"/>
              <a:t>Social media</a:t>
            </a:r>
          </a:p>
          <a:p>
            <a:r>
              <a:rPr lang="en-US" dirty="0"/>
              <a:t>Mass movements</a:t>
            </a:r>
          </a:p>
          <a:p>
            <a:pPr lvl="1"/>
            <a:r>
              <a:rPr lang="en-US" dirty="0"/>
              <a:t>Protests, boycotts, walk-outs</a:t>
            </a:r>
          </a:p>
          <a:p>
            <a:pPr lvl="1"/>
            <a:r>
              <a:rPr lang="en-US" dirty="0"/>
              <a:t>Marches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4A48-2247-4410-942E-16ADBF11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8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45EE-80FD-4C6E-B7B6-3E69F852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Engagement Pyramid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85AFC-A1F7-4412-BDE5-9AA2CF8A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New-Pyramid">
            <a:extLst>
              <a:ext uri="{FF2B5EF4-FFF2-40B4-BE49-F238E27FC236}">
                <a16:creationId xmlns:a16="http://schemas.microsoft.com/office/drawing/2014/main" id="{66604D9E-CF30-4D3E-ACF6-E5F0A030C1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66" y="1495377"/>
            <a:ext cx="4984268" cy="420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9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0315-3EFA-4D15-B7BF-8E3BF150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A238-E1FD-4D6B-B56F-AD6E7493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Consuming quality media</a:t>
            </a:r>
          </a:p>
          <a:p>
            <a:r>
              <a:rPr lang="en-US" dirty="0"/>
              <a:t>Educate yourself on the issues</a:t>
            </a:r>
          </a:p>
          <a:p>
            <a:r>
              <a:rPr lang="en-US" dirty="0"/>
              <a:t>Following an organization or rep                                                        on social media</a:t>
            </a:r>
          </a:p>
          <a:p>
            <a:r>
              <a:rPr lang="en-US" dirty="0"/>
              <a:t>Email lists         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DD245-4AA3-4033-AB47-48AF71E4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New-Pyramid">
            <a:extLst>
              <a:ext uri="{FF2B5EF4-FFF2-40B4-BE49-F238E27FC236}">
                <a16:creationId xmlns:a16="http://schemas.microsoft.com/office/drawing/2014/main" id="{8C100DAF-0ED5-4FE5-A27B-5DF9A756F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68568" r="-1"/>
          <a:stretch/>
        </p:blipFill>
        <p:spPr bwMode="auto">
          <a:xfrm>
            <a:off x="6376966" y="2768911"/>
            <a:ext cx="4976833" cy="13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9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0315-3EFA-4D15-B7BF-8E3BF150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A238-E1FD-4D6B-B56F-AD6E7493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Filling out an action alert</a:t>
            </a:r>
          </a:p>
          <a:p>
            <a:r>
              <a:rPr lang="en-US" dirty="0"/>
              <a:t>Calling the offices of your elected officials</a:t>
            </a:r>
          </a:p>
          <a:p>
            <a:r>
              <a:rPr lang="en-US" dirty="0"/>
              <a:t>Write a letter to the editor</a:t>
            </a:r>
          </a:p>
          <a:p>
            <a:r>
              <a:rPr lang="en-US" dirty="0"/>
              <a:t>Using social media to advocate or educate</a:t>
            </a:r>
          </a:p>
          <a:p>
            <a:pPr lvl="1"/>
            <a:r>
              <a:rPr lang="en-US" dirty="0"/>
              <a:t>i.e. tagging your elected representatives with an advocacy message; sharing a fact sheet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DD245-4AA3-4033-AB47-48AF71E4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New-Pyramid">
            <a:extLst>
              <a:ext uri="{FF2B5EF4-FFF2-40B4-BE49-F238E27FC236}">
                <a16:creationId xmlns:a16="http://schemas.microsoft.com/office/drawing/2014/main" id="{98233815-110F-430A-87FD-9B9F46193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37150" r="3014" b="31984"/>
          <a:stretch/>
        </p:blipFill>
        <p:spPr bwMode="auto">
          <a:xfrm>
            <a:off x="6957831" y="2132634"/>
            <a:ext cx="4815068" cy="12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5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0315-3EFA-4D15-B7BF-8E3BF150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A238-E1FD-4D6B-B56F-AD6E7493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Attend a town hall and ask a question</a:t>
            </a:r>
          </a:p>
          <a:p>
            <a:r>
              <a:rPr lang="en-US" dirty="0"/>
              <a:t>Meet with elected officials</a:t>
            </a:r>
          </a:p>
          <a:p>
            <a:r>
              <a:rPr lang="en-US" dirty="0"/>
              <a:t>Site visits</a:t>
            </a:r>
          </a:p>
          <a:p>
            <a:r>
              <a:rPr lang="en-US" dirty="0"/>
              <a:t>Testify before a legislative committee</a:t>
            </a:r>
          </a:p>
          <a:p>
            <a:r>
              <a:rPr lang="en-US" dirty="0"/>
              <a:t>Joining a government task force</a:t>
            </a:r>
          </a:p>
          <a:p>
            <a:r>
              <a:rPr lang="en-US" dirty="0"/>
              <a:t>Leading a protest/volunteer organizing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DD245-4AA3-4033-AB47-48AF71E4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New-Pyramid">
            <a:extLst>
              <a:ext uri="{FF2B5EF4-FFF2-40B4-BE49-F238E27FC236}">
                <a16:creationId xmlns:a16="http://schemas.microsoft.com/office/drawing/2014/main" id="{63D658DB-F97F-4478-9049-C8D8438E1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4" b="64778"/>
          <a:stretch/>
        </p:blipFill>
        <p:spPr bwMode="auto">
          <a:xfrm>
            <a:off x="6996694" y="1949683"/>
            <a:ext cx="4776205" cy="14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1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BF06-47A5-4ED3-BFC1-33DCC45E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Organizations that do Grassroots Advocacy well?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5BDD3-D43E-46A1-852C-11BE0813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Union Report: How Much Control Do Unions Have Over Teacher Protests? In  Some States, a Lot. In Others, None at All | The 74">
            <a:extLst>
              <a:ext uri="{FF2B5EF4-FFF2-40B4-BE49-F238E27FC236}">
                <a16:creationId xmlns:a16="http://schemas.microsoft.com/office/drawing/2014/main" id="{2669318F-3106-4233-8BBD-CB254B5E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" y="1390446"/>
            <a:ext cx="4311016" cy="220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se Women Are the NRA&amp;#39;s Worst Nightmare – Mother Jones">
            <a:extLst>
              <a:ext uri="{FF2B5EF4-FFF2-40B4-BE49-F238E27FC236}">
                <a16:creationId xmlns:a16="http://schemas.microsoft.com/office/drawing/2014/main" id="{A42C05CB-C764-4C8B-A488-E0140E29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04" y="3076793"/>
            <a:ext cx="4445763" cy="29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Left Keeps Trying To Codify Roe. This Time, It&amp;#39;s Also Slashing RFRA. |  The Heritage Foundation">
            <a:extLst>
              <a:ext uri="{FF2B5EF4-FFF2-40B4-BE49-F238E27FC236}">
                <a16:creationId xmlns:a16="http://schemas.microsoft.com/office/drawing/2014/main" id="{9C629245-C33E-437D-AD19-15D14E2D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10" y="1406966"/>
            <a:ext cx="4101659" cy="21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ve key moments from five years of the Tea Party">
            <a:extLst>
              <a:ext uri="{FF2B5EF4-FFF2-40B4-BE49-F238E27FC236}">
                <a16:creationId xmlns:a16="http://schemas.microsoft.com/office/drawing/2014/main" id="{462D4819-8057-490D-86D6-88211457C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" y="3609040"/>
            <a:ext cx="4311016" cy="24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ll Day 2019 | PRA - Psychiatric Rehabilitation Association">
            <a:extLst>
              <a:ext uri="{FF2B5EF4-FFF2-40B4-BE49-F238E27FC236}">
                <a16:creationId xmlns:a16="http://schemas.microsoft.com/office/drawing/2014/main" id="{008954AD-0FF4-4556-91D7-AFAC6E62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602235"/>
            <a:ext cx="3505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nrise Movement - Home | Facebook">
            <a:extLst>
              <a:ext uri="{FF2B5EF4-FFF2-40B4-BE49-F238E27FC236}">
                <a16:creationId xmlns:a16="http://schemas.microsoft.com/office/drawing/2014/main" id="{5C213BCA-E857-480F-BEA8-318414A9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69" y="1428863"/>
            <a:ext cx="3765631" cy="21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“But How?”: Opportunities to Engage</a:t>
            </a:r>
          </a:p>
        </p:txBody>
      </p:sp>
    </p:spTree>
    <p:extLst>
      <p:ext uri="{BB962C8B-B14F-4D97-AF65-F5344CB8AC3E}">
        <p14:creationId xmlns:p14="http://schemas.microsoft.com/office/powerpoint/2010/main" val="28340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87C5-7908-447A-8C01-FCA2BF61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1F66-BC52-4724-A5E5-36EC70D98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Tweet at and write to your Members of Congress </a:t>
            </a:r>
          </a:p>
          <a:p>
            <a:r>
              <a:rPr lang="en-US" dirty="0"/>
              <a:t>Letter and tweets are advocating for: Foster Youth Mentoring Act, Youth Workforce Readiness Act, RISE from Trauma Act, Youth Mentoring Caucus</a:t>
            </a:r>
          </a:p>
          <a:p>
            <a:r>
              <a:rPr lang="en-US" i="1" dirty="0"/>
              <a:t>How can you support?: participate and share</a:t>
            </a:r>
          </a:p>
          <a:p>
            <a:pPr marL="0" indent="0" algn="ctr">
              <a:buNone/>
            </a:pPr>
            <a:r>
              <a:rPr lang="en-US" dirty="0"/>
              <a:t>mentoring.org/advocacy-august</a:t>
            </a: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B9C70-D172-4844-9D43-2CE4EF0D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7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B9D-E59E-4685-A30E-9576ADEA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Mayors for 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AA477-72E5-4CE1-8ED4-D8E51404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 to build relationships with elected local officials</a:t>
            </a:r>
          </a:p>
          <a:p>
            <a:r>
              <a:rPr lang="en-US" dirty="0"/>
              <a:t>MENTOR is encouraging each affiliate and our grassroots network to nominate at least two new Mayors for Mentoring from their state</a:t>
            </a:r>
          </a:p>
          <a:p>
            <a:r>
              <a:rPr lang="en-US" i="1" dirty="0"/>
              <a:t>How can you support: Identify mayors and nominate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/>
              <a:t>mentoring.org/mayors-for-mentoring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85D70-5F2B-4682-82FB-C540380C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1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6429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0D42-B61F-454C-B872-096890F8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Advocacy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2773-0371-42C4-9064-FA676FEA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MENTOR provides a number of resources to help build your skills and get educated</a:t>
            </a:r>
          </a:p>
          <a:p>
            <a:pPr lvl="1"/>
            <a:r>
              <a:rPr lang="en-US" dirty="0"/>
              <a:t>Additional grassroots training and topic-specific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mentoring.org/resource/advocacy-resources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8DE1D-C68D-4106-B54C-6403EE64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7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9D8C-96BF-4326-B76A-2391055B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Giving Public Testimony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CDC62-CFBA-4D4F-929E-547CCEB9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the best deliverer of the message?</a:t>
            </a:r>
          </a:p>
          <a:p>
            <a:r>
              <a:rPr lang="en-US" dirty="0"/>
              <a:t>Make the policy personal</a:t>
            </a:r>
          </a:p>
          <a:p>
            <a:r>
              <a:rPr lang="en-US" dirty="0"/>
              <a:t>Check ahead of time to understand the public body’s rules </a:t>
            </a:r>
          </a:p>
          <a:p>
            <a:r>
              <a:rPr lang="en-US" dirty="0"/>
              <a:t>Keep your message concise (3-5 minutes as a rule of thumb)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6B9EB-05CC-4D66-803B-B89B69E8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3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9D8C-96BF-4326-B76A-2391055B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Working with Elected Officials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CDC62-CFBA-4D4F-929E-547CCEB9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your ask?</a:t>
            </a:r>
          </a:p>
          <a:p>
            <a:r>
              <a:rPr lang="en-US" dirty="0"/>
              <a:t>They’re people too!</a:t>
            </a:r>
          </a:p>
          <a:p>
            <a:r>
              <a:rPr lang="en-US" dirty="0"/>
              <a:t>Do your research</a:t>
            </a:r>
          </a:p>
          <a:p>
            <a:r>
              <a:rPr lang="en-US" dirty="0"/>
              <a:t>Include constituent voice</a:t>
            </a:r>
          </a:p>
          <a:p>
            <a:r>
              <a:rPr lang="en-US" dirty="0"/>
              <a:t>Make it easy for them</a:t>
            </a:r>
          </a:p>
          <a:p>
            <a:r>
              <a:rPr lang="en-US" dirty="0"/>
              <a:t>You don’t have to know all the answers</a:t>
            </a:r>
          </a:p>
          <a:p>
            <a:r>
              <a:rPr lang="en-US" dirty="0"/>
              <a:t>Follow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6B9EB-05CC-4D66-803B-B89B69E8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72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B8F3-FFE3-4C50-A2DE-338AD835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 (do this right now!)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961B-E472-4D05-9923-225B7A10B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an action alert (e-mail and tweet)</a:t>
            </a:r>
          </a:p>
          <a:p>
            <a:r>
              <a:rPr lang="en-US" dirty="0"/>
              <a:t>Nominate a Mayor for Mentoring</a:t>
            </a:r>
          </a:p>
          <a:p>
            <a:r>
              <a:rPr lang="en-US" dirty="0"/>
              <a:t>Sign up for your member of Congress’ newsletter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43322-DAB9-499D-A2B3-A781EB91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4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0D42-B61F-454C-B872-096890F8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Congressional Staff Q+A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2773-0371-42C4-9064-FA676FEA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 Brooke, Legislative Director, Rep. Mark </a:t>
            </a:r>
            <a:r>
              <a:rPr lang="en-US" dirty="0" err="1"/>
              <a:t>Amodei</a:t>
            </a:r>
            <a:r>
              <a:rPr lang="en-US" dirty="0"/>
              <a:t> (R-NV)</a:t>
            </a:r>
          </a:p>
          <a:p>
            <a:r>
              <a:rPr lang="en-US" dirty="0"/>
              <a:t>Faith Wilcox, Legislative Assistant, Rep. Mary Gay Scanlon (D-PA)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8DE1D-C68D-4106-B54C-6403EE64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5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BFF2-43C8-4A53-8BB4-5BC7D57B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BA05-BE0C-4734-B123-7613ED27A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Advocate?</a:t>
            </a:r>
          </a:p>
          <a:p>
            <a:r>
              <a:rPr lang="en-US" dirty="0"/>
              <a:t>Advocacy Tactics</a:t>
            </a:r>
          </a:p>
          <a:p>
            <a:r>
              <a:rPr lang="en-US" dirty="0"/>
              <a:t>Opportunities to Engage</a:t>
            </a:r>
          </a:p>
          <a:p>
            <a:r>
              <a:rPr lang="en-US" dirty="0"/>
              <a:t>Congressional Staff Q+A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5FE26-86E4-402E-9022-57CAAB01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8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146" y="1357313"/>
            <a:ext cx="6924579" cy="1176252"/>
          </a:xfrm>
        </p:spPr>
        <p:txBody>
          <a:bodyPr>
            <a:normAutofit/>
          </a:bodyPr>
          <a:lstStyle/>
          <a:p>
            <a:r>
              <a:rPr lang="en-US" dirty="0"/>
              <a:t>Why Advocate?</a:t>
            </a:r>
          </a:p>
        </p:txBody>
      </p:sp>
    </p:spTree>
    <p:extLst>
      <p:ext uri="{BB962C8B-B14F-4D97-AF65-F5344CB8AC3E}">
        <p14:creationId xmlns:p14="http://schemas.microsoft.com/office/powerpoint/2010/main" val="28553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76E4-3A40-4B81-B7DB-4ABD63B8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Advocate?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0C113-A041-4A2F-B344-8E7313E86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Community and systems-level change requires public policy</a:t>
            </a:r>
          </a:p>
          <a:p>
            <a:r>
              <a:rPr lang="en-US" i="1" dirty="0"/>
              <a:t>Policy impacts nonprofits’ abilities to complete their mission</a:t>
            </a:r>
          </a:p>
          <a:p>
            <a:r>
              <a:rPr lang="en-US" i="1" dirty="0"/>
              <a:t>Volunteers want to be engaged in making a meaningful difference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Advocacy is how we enact social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DD339-C5AB-4367-B1E4-E22A5014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6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45EE-80FD-4C6E-B7B6-3E69F852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29B7-A831-41F6-A244-88FE3E42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Public awareness/education</a:t>
            </a:r>
          </a:p>
          <a:p>
            <a:r>
              <a:rPr lang="en-US" i="1" dirty="0"/>
              <a:t>Lobbying</a:t>
            </a:r>
          </a:p>
          <a:p>
            <a:r>
              <a:rPr lang="en-US" b="1" i="1" dirty="0"/>
              <a:t>Grassroots advocacy/organizing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85AFC-A1F7-4412-BDE5-9AA2CF8A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7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87C5-7908-447A-8C01-FCA2BF61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National Policy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1F66-BC52-4724-A5E5-36EC70D98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 key legislative priorities by:</a:t>
            </a:r>
          </a:p>
          <a:p>
            <a:pPr lvl="1"/>
            <a:r>
              <a:rPr lang="en-US" dirty="0"/>
              <a:t>Direct lobbying of Congress and the Administration</a:t>
            </a:r>
          </a:p>
          <a:p>
            <a:pPr lvl="1"/>
            <a:r>
              <a:rPr lang="en-US" dirty="0"/>
              <a:t>Educating state and local affiliates about strategies for direct and grassroots advocacy</a:t>
            </a:r>
          </a:p>
          <a:p>
            <a:pPr lvl="1"/>
            <a:r>
              <a:rPr lang="en-US" dirty="0"/>
              <a:t>Supporting state and local affiliates’ public policy capacity building work</a:t>
            </a:r>
          </a:p>
          <a:p>
            <a:pPr lvl="1"/>
            <a:r>
              <a:rPr lang="en-US" dirty="0"/>
              <a:t>Building partnerships and coalitions with national allies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B9C70-D172-4844-9D43-2CE4EF0D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6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0315-3EFA-4D15-B7BF-8E3BF150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Organizations that do Grassroots Advocacy well?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A238-E1FD-4D6B-B56F-AD6E7493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Share in the chat!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DD245-4AA3-4033-AB47-48AF71E4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6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87C5-7908-447A-8C01-FCA2BF61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grassroots advocacy?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1F66-BC52-4724-A5E5-36EC70D98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“Citizen-based activism.”</a:t>
            </a:r>
          </a:p>
          <a:p>
            <a:r>
              <a:rPr lang="en-US" dirty="0"/>
              <a:t>Local value</a:t>
            </a:r>
          </a:p>
          <a:p>
            <a:r>
              <a:rPr lang="en-US" dirty="0"/>
              <a:t>Impact</a:t>
            </a:r>
          </a:p>
          <a:p>
            <a:r>
              <a:rPr lang="en-US" dirty="0"/>
              <a:t>Exposure</a:t>
            </a:r>
          </a:p>
          <a:p>
            <a:r>
              <a:rPr lang="en-US" dirty="0"/>
              <a:t>Engagement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B9C70-D172-4844-9D43-2CE4EF0D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9CA6-82DB-4DA8-8DE0-E99E9A716A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5141"/>
      </p:ext>
    </p:extLst>
  </p:cSld>
  <p:clrMapOvr>
    <a:masterClrMapping/>
  </p:clrMapOvr>
</p:sld>
</file>

<file path=ppt/theme/theme1.xml><?xml version="1.0" encoding="utf-8"?>
<a:theme xmlns:a="http://schemas.openxmlformats.org/drawingml/2006/main" name="MENTOR THEME">
  <a:themeElements>
    <a:clrScheme name="Custom 3">
      <a:dk1>
        <a:srgbClr val="001217"/>
      </a:dk1>
      <a:lt1>
        <a:srgbClr val="FFFFFF"/>
      </a:lt1>
      <a:dk2>
        <a:srgbClr val="001217"/>
      </a:dk2>
      <a:lt2>
        <a:srgbClr val="DAEAEF"/>
      </a:lt2>
      <a:accent1>
        <a:srgbClr val="D81D1D"/>
      </a:accent1>
      <a:accent2>
        <a:srgbClr val="FFAD28"/>
      </a:accent2>
      <a:accent3>
        <a:srgbClr val="33C1B3"/>
      </a:accent3>
      <a:accent4>
        <a:srgbClr val="0D5F9A"/>
      </a:accent4>
      <a:accent5>
        <a:srgbClr val="FFFFFF"/>
      </a:accent5>
      <a:accent6>
        <a:srgbClr val="00121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NTOR THEME" id="{FC5D781D-7030-44DB-B3B9-692D983D29B3}" vid="{93A5350E-FDC8-4BDA-B288-2CBBC3923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MENTOR THEME</Template>
  <TotalTime>25743</TotalTime>
  <Words>886</Words>
  <Application>Microsoft Office PowerPoint</Application>
  <PresentationFormat>Widescreen</PresentationFormat>
  <Paragraphs>161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MENTOR THEME</vt:lpstr>
      <vt:lpstr>Grassroots Advocacy 101</vt:lpstr>
      <vt:lpstr>Agenda</vt:lpstr>
      <vt:lpstr>Agenda</vt:lpstr>
      <vt:lpstr>Why Advocate?</vt:lpstr>
      <vt:lpstr>Why Advocate?</vt:lpstr>
      <vt:lpstr>Types of Advocacy</vt:lpstr>
      <vt:lpstr>MENTOR National Policy Team</vt:lpstr>
      <vt:lpstr>Examples of Organizations that do Grassroots Advocacy well?</vt:lpstr>
      <vt:lpstr>What is grassroots advocacy?</vt:lpstr>
      <vt:lpstr>Why does grassroots advocacy matter?</vt:lpstr>
      <vt:lpstr>Grassroots Advocacy Tactics</vt:lpstr>
      <vt:lpstr>Individual Engagement Pyramid</vt:lpstr>
      <vt:lpstr>Low Engagement</vt:lpstr>
      <vt:lpstr>Medium Engagement</vt:lpstr>
      <vt:lpstr>High Engagement</vt:lpstr>
      <vt:lpstr>Examples of Organizations that do Grassroots Advocacy well?</vt:lpstr>
      <vt:lpstr>“But How?”: Opportunities to Engage</vt:lpstr>
      <vt:lpstr>Action Alert</vt:lpstr>
      <vt:lpstr>Mayors for Mentoring</vt:lpstr>
      <vt:lpstr>Additional Advocacy Resources</vt:lpstr>
      <vt:lpstr>Tips for Giving Public Testimony</vt:lpstr>
      <vt:lpstr>Tips for Working with Elected Officials</vt:lpstr>
      <vt:lpstr>Action Items (do this right now!)</vt:lpstr>
      <vt:lpstr>Congressional Staff Q+A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Hardy</dc:creator>
  <cp:lastModifiedBy>Caden Fabbi</cp:lastModifiedBy>
  <cp:revision>195</cp:revision>
  <dcterms:created xsi:type="dcterms:W3CDTF">2015-09-04T13:57:48Z</dcterms:created>
  <dcterms:modified xsi:type="dcterms:W3CDTF">2021-08-03T01:42:53Z</dcterms:modified>
</cp:coreProperties>
</file>