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3.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3" r:id="rId1"/>
    <p:sldMasterId id="2147483707" r:id="rId2"/>
    <p:sldMasterId id="2147483691" r:id="rId3"/>
    <p:sldMasterId id="2147483657" r:id="rId4"/>
  </p:sldMasterIdLst>
  <p:notesMasterIdLst>
    <p:notesMasterId r:id="rId50"/>
  </p:notesMasterIdLst>
  <p:sldIdLst>
    <p:sldId id="256" r:id="rId5"/>
    <p:sldId id="266" r:id="rId6"/>
    <p:sldId id="269" r:id="rId7"/>
    <p:sldId id="270" r:id="rId8"/>
    <p:sldId id="271" r:id="rId9"/>
    <p:sldId id="315" r:id="rId10"/>
    <p:sldId id="316" r:id="rId11"/>
    <p:sldId id="317" r:id="rId12"/>
    <p:sldId id="318" r:id="rId13"/>
    <p:sldId id="319" r:id="rId14"/>
    <p:sldId id="274" r:id="rId15"/>
    <p:sldId id="275" r:id="rId16"/>
    <p:sldId id="320" r:id="rId17"/>
    <p:sldId id="321" r:id="rId18"/>
    <p:sldId id="280" r:id="rId19"/>
    <p:sldId id="281" r:id="rId20"/>
    <p:sldId id="322" r:id="rId21"/>
    <p:sldId id="323" r:id="rId22"/>
    <p:sldId id="325" r:id="rId23"/>
    <p:sldId id="287" r:id="rId24"/>
    <p:sldId id="288" r:id="rId25"/>
    <p:sldId id="289" r:id="rId26"/>
    <p:sldId id="290" r:id="rId27"/>
    <p:sldId id="291" r:id="rId28"/>
    <p:sldId id="292" r:id="rId29"/>
    <p:sldId id="293" r:id="rId30"/>
    <p:sldId id="294" r:id="rId31"/>
    <p:sldId id="295" r:id="rId32"/>
    <p:sldId id="296" r:id="rId33"/>
    <p:sldId id="297" r:id="rId34"/>
    <p:sldId id="298" r:id="rId35"/>
    <p:sldId id="299" r:id="rId36"/>
    <p:sldId id="300" r:id="rId37"/>
    <p:sldId id="301" r:id="rId38"/>
    <p:sldId id="302" r:id="rId39"/>
    <p:sldId id="303" r:id="rId40"/>
    <p:sldId id="304" r:id="rId41"/>
    <p:sldId id="305" r:id="rId42"/>
    <p:sldId id="306" r:id="rId43"/>
    <p:sldId id="307" r:id="rId44"/>
    <p:sldId id="308" r:id="rId45"/>
    <p:sldId id="309" r:id="rId46"/>
    <p:sldId id="310" r:id="rId47"/>
    <p:sldId id="311" r:id="rId48"/>
    <p:sldId id="312" r:id="rId49"/>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75" d="100"/>
          <a:sy n="75" d="100"/>
        </p:scale>
        <p:origin x="1666" y="12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notesMaster" Target="notesMasters/notesMaster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8" Type="http://schemas.openxmlformats.org/officeDocument/2006/relationships/slide" Target="slides/slide4.xml"/><Relationship Id="rId51"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06456374"/>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Shape 5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0" name="Shape 60"/>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61" name="Shape 6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1</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91379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Shape 45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55" name="Shape 45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640"/>
              </a:spcBef>
              <a:buNone/>
            </a:pPr>
            <a:r>
              <a:rPr lang="en-US"/>
              <a:t>Quotes from page: 173</a:t>
            </a:r>
          </a:p>
          <a:p>
            <a:pPr lvl="0" rtl="0">
              <a:spcBef>
                <a:spcPts val="640"/>
              </a:spcBef>
              <a:buClr>
                <a:schemeClr val="dk1"/>
              </a:buClr>
              <a:buSzPct val="91666"/>
              <a:buFont typeface="Arial"/>
              <a:buNone/>
            </a:pPr>
            <a:r>
              <a:rPr lang="en-US"/>
              <a:t>Based on a hockey development program in Canada for First Nation, Metis, and Inuit Youth </a:t>
            </a:r>
          </a:p>
        </p:txBody>
      </p:sp>
      <p:sp>
        <p:nvSpPr>
          <p:cNvPr id="456" name="Shape 456"/>
          <p:cNvSpPr txBox="1">
            <a:spLocks noGrp="1"/>
          </p:cNvSpPr>
          <p:nvPr>
            <p:ph type="sldNum" idx="12"/>
          </p:nvPr>
        </p:nvSpPr>
        <p:spPr>
          <a:xfrm>
            <a:off x="3884613" y="8685213"/>
            <a:ext cx="2971800" cy="457200"/>
          </a:xfrm>
          <a:prstGeom prst="rect">
            <a:avLst/>
          </a:prstGeom>
        </p:spPr>
        <p:txBody>
          <a:bodyPr wrap="square"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10</a:t>
            </a:fld>
            <a:endParaRPr lang="en-US"/>
          </a:p>
        </p:txBody>
      </p:sp>
    </p:spTree>
    <p:extLst>
      <p:ext uri="{BB962C8B-B14F-4D97-AF65-F5344CB8AC3E}">
        <p14:creationId xmlns:p14="http://schemas.microsoft.com/office/powerpoint/2010/main" val="25373396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Shape 20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10" name="Shape 21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003785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Shape 21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16" name="Shape 21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042347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Shape 47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79" name="Shape 47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480" name="Shape 480"/>
          <p:cNvSpPr txBox="1">
            <a:spLocks noGrp="1"/>
          </p:cNvSpPr>
          <p:nvPr>
            <p:ph type="sldNum" idx="12"/>
          </p:nvPr>
        </p:nvSpPr>
        <p:spPr>
          <a:xfrm>
            <a:off x="3884613" y="8685213"/>
            <a:ext cx="2971800" cy="457200"/>
          </a:xfrm>
          <a:prstGeom prst="rect">
            <a:avLst/>
          </a:prstGeom>
        </p:spPr>
        <p:txBody>
          <a:bodyPr wrap="square"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13</a:t>
            </a:fld>
            <a:endParaRPr lang="en-US"/>
          </a:p>
        </p:txBody>
      </p:sp>
    </p:spTree>
    <p:extLst>
      <p:ext uri="{BB962C8B-B14F-4D97-AF65-F5344CB8AC3E}">
        <p14:creationId xmlns:p14="http://schemas.microsoft.com/office/powerpoint/2010/main" val="18818090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
        <p:cNvGrpSpPr/>
        <p:nvPr/>
      </p:nvGrpSpPr>
      <p:grpSpPr>
        <a:xfrm>
          <a:off x="0" y="0"/>
          <a:ext cx="0" cy="0"/>
          <a:chOff x="0" y="0"/>
          <a:chExt cx="0" cy="0"/>
        </a:xfrm>
      </p:grpSpPr>
      <p:sp>
        <p:nvSpPr>
          <p:cNvPr id="486" name="Shape 48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87" name="Shape 48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488" name="Shape 488"/>
          <p:cNvSpPr txBox="1">
            <a:spLocks noGrp="1"/>
          </p:cNvSpPr>
          <p:nvPr>
            <p:ph type="sldNum" idx="12"/>
          </p:nvPr>
        </p:nvSpPr>
        <p:spPr>
          <a:xfrm>
            <a:off x="3884613" y="8685213"/>
            <a:ext cx="2971800" cy="457200"/>
          </a:xfrm>
          <a:prstGeom prst="rect">
            <a:avLst/>
          </a:prstGeom>
        </p:spPr>
        <p:txBody>
          <a:bodyPr wrap="square"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14</a:t>
            </a:fld>
            <a:endParaRPr lang="en-US"/>
          </a:p>
        </p:txBody>
      </p:sp>
    </p:spTree>
    <p:extLst>
      <p:ext uri="{BB962C8B-B14F-4D97-AF65-F5344CB8AC3E}">
        <p14:creationId xmlns:p14="http://schemas.microsoft.com/office/powerpoint/2010/main" val="26353471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Shape 25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51" name="Shape 25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52019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Shape 26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263" name="Shape 26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104307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9"/>
        <p:cNvGrpSpPr/>
        <p:nvPr/>
      </p:nvGrpSpPr>
      <p:grpSpPr>
        <a:xfrm>
          <a:off x="0" y="0"/>
          <a:ext cx="0" cy="0"/>
          <a:chOff x="0" y="0"/>
          <a:chExt cx="0" cy="0"/>
        </a:xfrm>
      </p:grpSpPr>
      <p:sp>
        <p:nvSpPr>
          <p:cNvPr id="510" name="Shape 51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11" name="Shape 51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512" name="Shape 512"/>
          <p:cNvSpPr txBox="1">
            <a:spLocks noGrp="1"/>
          </p:cNvSpPr>
          <p:nvPr>
            <p:ph type="sldNum" idx="12"/>
          </p:nvPr>
        </p:nvSpPr>
        <p:spPr>
          <a:xfrm>
            <a:off x="3884613" y="8685213"/>
            <a:ext cx="2971800" cy="457200"/>
          </a:xfrm>
          <a:prstGeom prst="rect">
            <a:avLst/>
          </a:prstGeom>
        </p:spPr>
        <p:txBody>
          <a:bodyPr wrap="square"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17</a:t>
            </a:fld>
            <a:endParaRPr lang="en-US"/>
          </a:p>
        </p:txBody>
      </p:sp>
    </p:spTree>
    <p:extLst>
      <p:ext uri="{BB962C8B-B14F-4D97-AF65-F5344CB8AC3E}">
        <p14:creationId xmlns:p14="http://schemas.microsoft.com/office/powerpoint/2010/main" val="34411080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6"/>
        <p:cNvGrpSpPr/>
        <p:nvPr/>
      </p:nvGrpSpPr>
      <p:grpSpPr>
        <a:xfrm>
          <a:off x="0" y="0"/>
          <a:ext cx="0" cy="0"/>
          <a:chOff x="0" y="0"/>
          <a:chExt cx="0" cy="0"/>
        </a:xfrm>
      </p:grpSpPr>
      <p:sp>
        <p:nvSpPr>
          <p:cNvPr id="517" name="Shape 5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18" name="Shape 518"/>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519" name="Shape 519"/>
          <p:cNvSpPr txBox="1">
            <a:spLocks noGrp="1"/>
          </p:cNvSpPr>
          <p:nvPr>
            <p:ph type="sldNum" idx="12"/>
          </p:nvPr>
        </p:nvSpPr>
        <p:spPr>
          <a:xfrm>
            <a:off x="3884613" y="8685213"/>
            <a:ext cx="2971800" cy="457200"/>
          </a:xfrm>
          <a:prstGeom prst="rect">
            <a:avLst/>
          </a:prstGeom>
        </p:spPr>
        <p:txBody>
          <a:bodyPr wrap="square"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18</a:t>
            </a:fld>
            <a:endParaRPr lang="en-US"/>
          </a:p>
        </p:txBody>
      </p:sp>
    </p:spTree>
    <p:extLst>
      <p:ext uri="{BB962C8B-B14F-4D97-AF65-F5344CB8AC3E}">
        <p14:creationId xmlns:p14="http://schemas.microsoft.com/office/powerpoint/2010/main" val="5912132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9"/>
        <p:cNvGrpSpPr/>
        <p:nvPr/>
      </p:nvGrpSpPr>
      <p:grpSpPr>
        <a:xfrm>
          <a:off x="0" y="0"/>
          <a:ext cx="0" cy="0"/>
          <a:chOff x="0" y="0"/>
          <a:chExt cx="0" cy="0"/>
        </a:xfrm>
      </p:grpSpPr>
      <p:sp>
        <p:nvSpPr>
          <p:cNvPr id="510" name="Shape 51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11" name="Shape 511"/>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
        <p:nvSpPr>
          <p:cNvPr id="512" name="Shape 512"/>
          <p:cNvSpPr txBox="1">
            <a:spLocks noGrp="1"/>
          </p:cNvSpPr>
          <p:nvPr>
            <p:ph type="sldNum" idx="12"/>
          </p:nvPr>
        </p:nvSpPr>
        <p:spPr>
          <a:xfrm>
            <a:off x="3884613" y="8685213"/>
            <a:ext cx="2971800" cy="457200"/>
          </a:xfrm>
          <a:prstGeom prst="rect">
            <a:avLst/>
          </a:prstGeom>
        </p:spPr>
        <p:txBody>
          <a:bodyPr wrap="square"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19</a:t>
            </a:fld>
            <a:endParaRPr lang="en-US"/>
          </a:p>
        </p:txBody>
      </p:sp>
    </p:spTree>
    <p:extLst>
      <p:ext uri="{BB962C8B-B14F-4D97-AF65-F5344CB8AC3E}">
        <p14:creationId xmlns:p14="http://schemas.microsoft.com/office/powerpoint/2010/main" val="12362358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Shape 14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50" name="Shape 15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181426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Shape 30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08" name="Shape 30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51666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Shape 31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15" name="Shape 31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a:solidFill>
                  <a:schemeClr val="dk1"/>
                </a:solidFill>
                <a:latin typeface="Arial"/>
                <a:ea typeface="Arial"/>
                <a:cs typeface="Arial"/>
                <a:sym typeface="Arial"/>
              </a:rPr>
              <a:t>How do the findings in Don’t Quit on Me reinforce or challenge what you believe about young people who interrupt their high school education? What surprised you? </a:t>
            </a:r>
          </a:p>
          <a:p>
            <a:pPr marL="0" marR="0" lvl="0" indent="0" algn="l" rtl="0">
              <a:spcBef>
                <a:spcPts val="0"/>
              </a:spcBef>
              <a:buSzPct val="25000"/>
              <a:buNone/>
            </a:pPr>
            <a:r>
              <a:rPr lang="en-US" sz="1200" b="0" i="0" u="none" strike="noStrike" cap="none">
                <a:solidFill>
                  <a:schemeClr val="dk1"/>
                </a:solidFill>
                <a:latin typeface="Arial"/>
                <a:ea typeface="Arial"/>
                <a:cs typeface="Arial"/>
                <a:sym typeface="Arial"/>
              </a:rPr>
              <a:t>What are the formal and informal ways that young people encounter supportive relationships in your school? </a:t>
            </a:r>
          </a:p>
          <a:p>
            <a:pPr marL="0" marR="0" lvl="0" indent="0" algn="l" rtl="0">
              <a:spcBef>
                <a:spcPts val="0"/>
              </a:spcBef>
              <a:buSzPct val="25000"/>
              <a:buNone/>
            </a:pPr>
            <a:r>
              <a:rPr lang="en-US" sz="1200" b="0" i="0" u="none" strike="noStrike" cap="none">
                <a:solidFill>
                  <a:schemeClr val="dk1"/>
                </a:solidFill>
                <a:latin typeface="Arial"/>
                <a:ea typeface="Arial"/>
                <a:cs typeface="Arial"/>
                <a:sym typeface="Arial"/>
              </a:rPr>
              <a:t>How could you and your colleagues make these kinds of encounters more intentional and more frequent? </a:t>
            </a:r>
          </a:p>
          <a:p>
            <a:pPr marL="0" marR="0" lvl="0" indent="0" algn="l" rtl="0">
              <a:spcBef>
                <a:spcPts val="0"/>
              </a:spcBef>
              <a:buSzPct val="25000"/>
              <a:buNone/>
            </a:pPr>
            <a:r>
              <a:rPr lang="en-US" sz="1200" b="0" i="0" u="none" strike="noStrike" cap="none">
                <a:solidFill>
                  <a:schemeClr val="dk1"/>
                </a:solidFill>
                <a:latin typeface="Arial"/>
                <a:ea typeface="Arial"/>
                <a:cs typeface="Arial"/>
                <a:sym typeface="Arial"/>
              </a:rPr>
              <a:t>Moving homes and changing schools can be disruptive to success in high school. How do you welcome new students to your school or your classroom? </a:t>
            </a:r>
          </a:p>
          <a:p>
            <a:pPr marL="0" marR="0" lvl="0" indent="0" algn="l" rtl="0">
              <a:spcBef>
                <a:spcPts val="0"/>
              </a:spcBef>
              <a:buSzPct val="25000"/>
              <a:buNone/>
            </a:pPr>
            <a:r>
              <a:rPr lang="en-US" sz="1200" b="0" i="0" u="none" strike="noStrike" cap="none">
                <a:solidFill>
                  <a:schemeClr val="dk1"/>
                </a:solidFill>
                <a:latin typeface="Arial"/>
                <a:ea typeface="Arial"/>
                <a:cs typeface="Arial"/>
                <a:sym typeface="Arial"/>
              </a:rPr>
              <a:t>Suspension and expulsion are among the statistically significant threats to graduation. How are students in your school affected by these? What steps could you take to reduce the incidence of exclusionary discipline? </a:t>
            </a:r>
          </a:p>
          <a:p>
            <a:pPr marL="0" marR="0" lvl="0" indent="0" algn="l" rtl="0">
              <a:spcBef>
                <a:spcPts val="0"/>
              </a:spcBef>
              <a:buSzPct val="25000"/>
              <a:buNone/>
            </a:pPr>
            <a:r>
              <a:rPr lang="en-US" sz="1200" b="0" i="0" u="none" strike="noStrike" cap="none">
                <a:solidFill>
                  <a:schemeClr val="dk1"/>
                </a:solidFill>
                <a:latin typeface="Arial"/>
                <a:ea typeface="Arial"/>
                <a:cs typeface="Arial"/>
                <a:sym typeface="Arial"/>
              </a:rPr>
              <a:t>What relationship does your school have with community-based organizations or public agencies that can provide support to students who are affected by one or more of the adverse circumstances listed at right? </a:t>
            </a:r>
          </a:p>
          <a:p>
            <a:pPr marL="0" marR="0" lvl="0" indent="0" algn="l" rtl="0">
              <a:spcBef>
                <a:spcPts val="0"/>
              </a:spcBef>
              <a:buSzPct val="25000"/>
              <a:buNone/>
            </a:pPr>
            <a:r>
              <a:rPr lang="en-US" sz="1200" b="0" i="0" u="none" strike="noStrike" cap="none">
                <a:solidFill>
                  <a:schemeClr val="dk1"/>
                </a:solidFill>
                <a:latin typeface="Arial"/>
                <a:ea typeface="Arial"/>
                <a:cs typeface="Arial"/>
                <a:sym typeface="Arial"/>
              </a:rPr>
              <a:t>How could your school shift how you use existing community and school resources to provide more academic or social support to young people?</a:t>
            </a:r>
          </a:p>
        </p:txBody>
      </p:sp>
      <p:sp>
        <p:nvSpPr>
          <p:cNvPr id="316" name="Shape 31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21</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728387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Shape 32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24" name="Shape 324"/>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a:solidFill>
                  <a:schemeClr val="dk1"/>
                </a:solidFill>
                <a:latin typeface="Arial"/>
                <a:ea typeface="Arial"/>
                <a:cs typeface="Arial"/>
                <a:sym typeface="Arial"/>
              </a:rPr>
              <a:t>How do the findings in Don’t Quit on Me reinforce or challenge what you believe about young people who interrupt their high school education? What surprised you? </a:t>
            </a:r>
          </a:p>
          <a:p>
            <a:pPr marL="0" marR="0" lvl="0" indent="0" algn="l" rtl="0">
              <a:spcBef>
                <a:spcPts val="0"/>
              </a:spcBef>
              <a:buSzPct val="25000"/>
              <a:buNone/>
            </a:pPr>
            <a:r>
              <a:rPr lang="en-US" sz="1200" b="0" i="0" u="none" strike="noStrike" cap="none">
                <a:solidFill>
                  <a:schemeClr val="dk1"/>
                </a:solidFill>
                <a:latin typeface="Arial"/>
                <a:ea typeface="Arial"/>
                <a:cs typeface="Arial"/>
                <a:sym typeface="Arial"/>
              </a:rPr>
              <a:t>What are the formal and informal ways that young people encounter supportive relationships in your school? </a:t>
            </a:r>
          </a:p>
          <a:p>
            <a:pPr marL="0" marR="0" lvl="0" indent="0" algn="l" rtl="0">
              <a:spcBef>
                <a:spcPts val="0"/>
              </a:spcBef>
              <a:buSzPct val="25000"/>
              <a:buNone/>
            </a:pPr>
            <a:r>
              <a:rPr lang="en-US" sz="1200" b="0" i="0" u="none" strike="noStrike" cap="none">
                <a:solidFill>
                  <a:schemeClr val="dk1"/>
                </a:solidFill>
                <a:latin typeface="Arial"/>
                <a:ea typeface="Arial"/>
                <a:cs typeface="Arial"/>
                <a:sym typeface="Arial"/>
              </a:rPr>
              <a:t>How could you and your colleagues make these kinds of encounters more intentional and more frequent? </a:t>
            </a:r>
          </a:p>
          <a:p>
            <a:pPr marL="0" marR="0" lvl="0" indent="0" algn="l" rtl="0">
              <a:spcBef>
                <a:spcPts val="0"/>
              </a:spcBef>
              <a:buSzPct val="25000"/>
              <a:buNone/>
            </a:pPr>
            <a:r>
              <a:rPr lang="en-US" sz="1200" b="0" i="0" u="none" strike="noStrike" cap="none">
                <a:solidFill>
                  <a:schemeClr val="dk1"/>
                </a:solidFill>
                <a:latin typeface="Arial"/>
                <a:ea typeface="Arial"/>
                <a:cs typeface="Arial"/>
                <a:sym typeface="Arial"/>
              </a:rPr>
              <a:t>Moving homes and changing schools can be disruptive to success in high school. How do you welcome new students to your school or your classroom? </a:t>
            </a:r>
          </a:p>
          <a:p>
            <a:pPr marL="0" marR="0" lvl="0" indent="0" algn="l" rtl="0">
              <a:spcBef>
                <a:spcPts val="0"/>
              </a:spcBef>
              <a:buSzPct val="25000"/>
              <a:buNone/>
            </a:pPr>
            <a:r>
              <a:rPr lang="en-US" sz="1200" b="0" i="0" u="none" strike="noStrike" cap="none">
                <a:solidFill>
                  <a:schemeClr val="dk1"/>
                </a:solidFill>
                <a:latin typeface="Arial"/>
                <a:ea typeface="Arial"/>
                <a:cs typeface="Arial"/>
                <a:sym typeface="Arial"/>
              </a:rPr>
              <a:t>Suspension and expulsion are among the statistically significant threats to graduation. How are students in your school affected by these? What steps could you take to reduce the incidence of exclusionary discipline? </a:t>
            </a:r>
          </a:p>
          <a:p>
            <a:pPr marL="0" marR="0" lvl="0" indent="0" algn="l" rtl="0">
              <a:spcBef>
                <a:spcPts val="0"/>
              </a:spcBef>
              <a:buSzPct val="25000"/>
              <a:buNone/>
            </a:pPr>
            <a:r>
              <a:rPr lang="en-US" sz="1200" b="0" i="0" u="none" strike="noStrike" cap="none">
                <a:solidFill>
                  <a:schemeClr val="dk1"/>
                </a:solidFill>
                <a:latin typeface="Arial"/>
                <a:ea typeface="Arial"/>
                <a:cs typeface="Arial"/>
                <a:sym typeface="Arial"/>
              </a:rPr>
              <a:t>What relationship does your school have with community-based organizations or public agencies that can provide support to students who are affected by one or more of the adverse circumstances listed at right? </a:t>
            </a:r>
          </a:p>
          <a:p>
            <a:pPr marL="0" marR="0" lvl="0" indent="0" algn="l" rtl="0">
              <a:spcBef>
                <a:spcPts val="0"/>
              </a:spcBef>
              <a:buSzPct val="25000"/>
              <a:buNone/>
            </a:pPr>
            <a:r>
              <a:rPr lang="en-US" sz="1200" b="0" i="0" u="none" strike="noStrike" cap="none">
                <a:solidFill>
                  <a:schemeClr val="dk1"/>
                </a:solidFill>
                <a:latin typeface="Arial"/>
                <a:ea typeface="Arial"/>
                <a:cs typeface="Arial"/>
                <a:sym typeface="Arial"/>
              </a:rPr>
              <a:t>How could your school shift how you use existing community and school resources to provide more academic or social support to young people?</a:t>
            </a:r>
          </a:p>
          <a:p>
            <a:pPr marL="0" marR="0" lvl="0" indent="0" algn="l" rtl="0">
              <a:spcBef>
                <a:spcPts val="0"/>
              </a:spcBef>
              <a:buSzPct val="25000"/>
              <a:buNone/>
            </a:pPr>
            <a:endParaRPr sz="1200" b="0" i="0" u="none" strike="noStrike" cap="none">
              <a:solidFill>
                <a:schemeClr val="dk1"/>
              </a:solidFill>
              <a:latin typeface="Arial"/>
              <a:ea typeface="Arial"/>
              <a:cs typeface="Arial"/>
              <a:sym typeface="Arial"/>
            </a:endParaRPr>
          </a:p>
        </p:txBody>
      </p:sp>
      <p:sp>
        <p:nvSpPr>
          <p:cNvPr id="325" name="Shape 32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22</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110858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Shape 33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33" name="Shape 33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925512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Shape 34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44" name="Shape 34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334826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Shape 35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52" name="Shape 35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047648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Shape 35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60" name="Shape 3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66711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Shape 36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68" name="Shape 36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4840968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Shape 37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376" name="Shape 37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377" name="Shape 377"/>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28</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056608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Shape 38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85" name="Shape 38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312388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Shape 17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78" name="Shape 17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2939692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Shape 39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397" name="Shape 39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2607029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Shape 40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404" name="Shape 40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004353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9"/>
        <p:cNvGrpSpPr/>
        <p:nvPr/>
      </p:nvGrpSpPr>
      <p:grpSpPr>
        <a:xfrm>
          <a:off x="0" y="0"/>
          <a:ext cx="0" cy="0"/>
          <a:chOff x="0" y="0"/>
          <a:chExt cx="0" cy="0"/>
        </a:xfrm>
      </p:grpSpPr>
      <p:sp>
        <p:nvSpPr>
          <p:cNvPr id="410" name="Shape 41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411" name="Shape 41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Common trauma responses</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Brainstorm </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lnSpc>
                <a:spcPct val="150000"/>
              </a:lnSpc>
              <a:spcBef>
                <a:spcPts val="0"/>
              </a:spcBef>
              <a:buClr>
                <a:srgbClr val="006991"/>
              </a:buClr>
              <a:buSzPct val="100000"/>
              <a:buFont typeface="Calibri"/>
              <a:buChar char="•"/>
            </a:pPr>
            <a:r>
              <a:rPr lang="en-US" sz="1200" b="0" i="0" u="none" strike="noStrike" cap="none">
                <a:solidFill>
                  <a:srgbClr val="006991"/>
                </a:solidFill>
                <a:latin typeface="Calibri"/>
                <a:ea typeface="Calibri"/>
                <a:cs typeface="Calibri"/>
                <a:sym typeface="Calibri"/>
              </a:rPr>
              <a:t>On edge,” easily startled</a:t>
            </a:r>
          </a:p>
          <a:p>
            <a:pPr marL="0" marR="0" lvl="0" indent="0" algn="l" rtl="0">
              <a:lnSpc>
                <a:spcPct val="150000"/>
              </a:lnSpc>
              <a:spcBef>
                <a:spcPts val="0"/>
              </a:spcBef>
              <a:buClr>
                <a:srgbClr val="006991"/>
              </a:buClr>
              <a:buSzPct val="100000"/>
              <a:buFont typeface="Calibri"/>
              <a:buChar char="•"/>
            </a:pPr>
            <a:r>
              <a:rPr lang="en-US" sz="1200" b="0" i="0" u="none" strike="noStrike" cap="none">
                <a:solidFill>
                  <a:srgbClr val="006991"/>
                </a:solidFill>
                <a:latin typeface="Calibri"/>
                <a:ea typeface="Calibri"/>
                <a:cs typeface="Calibri"/>
                <a:sym typeface="Calibri"/>
              </a:rPr>
              <a:t> Withdrawn, avoidant, seem “numb”</a:t>
            </a:r>
          </a:p>
          <a:p>
            <a:pPr marL="0" marR="0" lvl="0" indent="0" algn="l" rtl="0">
              <a:lnSpc>
                <a:spcPct val="150000"/>
              </a:lnSpc>
              <a:spcBef>
                <a:spcPts val="0"/>
              </a:spcBef>
              <a:buClr>
                <a:srgbClr val="006991"/>
              </a:buClr>
              <a:buSzPct val="100000"/>
              <a:buFont typeface="Calibri"/>
              <a:buChar char="•"/>
            </a:pPr>
            <a:r>
              <a:rPr lang="en-US" sz="1200" b="0" i="0" u="none" strike="noStrike" cap="none">
                <a:solidFill>
                  <a:srgbClr val="006991"/>
                </a:solidFill>
                <a:latin typeface="Calibri"/>
                <a:ea typeface="Calibri"/>
                <a:cs typeface="Calibri"/>
                <a:sym typeface="Calibri"/>
              </a:rPr>
              <a:t> Increased aggression</a:t>
            </a:r>
          </a:p>
          <a:p>
            <a:pPr marL="0" marR="0" lvl="0" indent="0" algn="l" rtl="0">
              <a:lnSpc>
                <a:spcPct val="150000"/>
              </a:lnSpc>
              <a:spcBef>
                <a:spcPts val="0"/>
              </a:spcBef>
              <a:buClr>
                <a:srgbClr val="006991"/>
              </a:buClr>
              <a:buSzPct val="100000"/>
              <a:buFont typeface="Calibri"/>
              <a:buChar char="•"/>
            </a:pPr>
            <a:r>
              <a:rPr lang="en-US" sz="1200" b="0" i="0" u="none" strike="noStrike" cap="none">
                <a:solidFill>
                  <a:srgbClr val="006991"/>
                </a:solidFill>
                <a:latin typeface="Calibri"/>
                <a:ea typeface="Calibri"/>
                <a:cs typeface="Calibri"/>
                <a:sym typeface="Calibri"/>
              </a:rPr>
              <a:t> Difficulty concentrating, impulsive</a:t>
            </a:r>
          </a:p>
          <a:p>
            <a:pPr marL="0" marR="0" lvl="0" indent="0" algn="l" rtl="0">
              <a:lnSpc>
                <a:spcPct val="150000"/>
              </a:lnSpc>
              <a:spcBef>
                <a:spcPts val="0"/>
              </a:spcBef>
              <a:buClr>
                <a:srgbClr val="006991"/>
              </a:buClr>
              <a:buSzPct val="100000"/>
              <a:buFont typeface="Calibri"/>
              <a:buChar char="•"/>
            </a:pPr>
            <a:r>
              <a:rPr lang="en-US" sz="1200" b="0" i="0" u="none" strike="noStrike" cap="none">
                <a:solidFill>
                  <a:srgbClr val="006991"/>
                </a:solidFill>
                <a:latin typeface="Calibri"/>
                <a:ea typeface="Calibri"/>
                <a:cs typeface="Calibri"/>
                <a:sym typeface="Calibri"/>
              </a:rPr>
              <a:t> Changes in appetite </a:t>
            </a:r>
          </a:p>
          <a:p>
            <a:pPr marL="0" marR="0" lvl="0" indent="0" algn="l" rtl="0">
              <a:lnSpc>
                <a:spcPct val="150000"/>
              </a:lnSpc>
              <a:spcBef>
                <a:spcPts val="0"/>
              </a:spcBef>
              <a:buClr>
                <a:srgbClr val="006991"/>
              </a:buClr>
              <a:buSzPct val="100000"/>
              <a:buFont typeface="Calibri"/>
              <a:buChar char="•"/>
            </a:pPr>
            <a:r>
              <a:rPr lang="en-US" sz="1200" b="0" i="0" u="none" strike="noStrike" cap="none">
                <a:solidFill>
                  <a:srgbClr val="006991"/>
                </a:solidFill>
                <a:latin typeface="Calibri"/>
                <a:ea typeface="Calibri"/>
                <a:cs typeface="Calibri"/>
                <a:sym typeface="Calibri"/>
              </a:rPr>
              <a:t> Difficulty with forming trusting relationships</a:t>
            </a:r>
          </a:p>
          <a:p>
            <a:pPr marL="0" marR="0" lvl="0" indent="0" algn="l" rtl="0">
              <a:lnSpc>
                <a:spcPct val="150000"/>
              </a:lnSpc>
              <a:spcBef>
                <a:spcPts val="0"/>
              </a:spcBef>
              <a:buClr>
                <a:srgbClr val="006991"/>
              </a:buClr>
              <a:buSzPct val="100000"/>
              <a:buFont typeface="Calibri"/>
              <a:buChar char="•"/>
            </a:pPr>
            <a:r>
              <a:rPr lang="en-US" sz="1200" b="0" i="0" u="none" strike="noStrike" cap="none">
                <a:solidFill>
                  <a:srgbClr val="006991"/>
                </a:solidFill>
                <a:latin typeface="Calibri"/>
                <a:ea typeface="Calibri"/>
                <a:cs typeface="Calibri"/>
                <a:sym typeface="Calibri"/>
              </a:rPr>
              <a:t> “Triggers” – something (e.g. sound, smell, situation) that is a reminder of traumatic experience, causes distress</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412" name="Shape 412"/>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Arial"/>
                <a:ea typeface="Arial"/>
                <a:cs typeface="Arial"/>
                <a:sym typeface="Arial"/>
              </a:rPr>
              <a:t>32</a:t>
            </a:fld>
            <a:endParaRPr lang="en-US" sz="1200">
              <a:solidFill>
                <a:schemeClr val="dk1"/>
              </a:solidFill>
              <a:latin typeface="Arial"/>
              <a:ea typeface="Arial"/>
              <a:cs typeface="Arial"/>
              <a:sym typeface="Arial"/>
            </a:endParaRPr>
          </a:p>
        </p:txBody>
      </p:sp>
    </p:spTree>
    <p:extLst>
      <p:ext uri="{BB962C8B-B14F-4D97-AF65-F5344CB8AC3E}">
        <p14:creationId xmlns:p14="http://schemas.microsoft.com/office/powerpoint/2010/main" val="51689718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Shape 417"/>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418" name="Shape 41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0048691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Shape 42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425" name="Shape 425"/>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VJS </a:t>
            </a:r>
          </a:p>
          <a:p>
            <a:pPr marL="0" marR="0" lvl="0" indent="0" algn="l" rtl="0">
              <a:spcBef>
                <a:spcPts val="0"/>
              </a:spcBef>
              <a:buSzPct val="25000"/>
              <a:buNone/>
            </a:pPr>
            <a:br>
              <a:rPr lang="en-US" sz="1200" b="0" i="0" u="none" strike="noStrike" cap="none">
                <a:solidFill>
                  <a:schemeClr val="dk1"/>
                </a:solidFill>
                <a:latin typeface="Calibri"/>
                <a:ea typeface="Calibri"/>
                <a:cs typeface="Calibri"/>
                <a:sym typeface="Calibri"/>
              </a:rPr>
            </a:br>
            <a:r>
              <a:rPr lang="en-US" sz="1200" b="0" i="0" u="none" strike="noStrike" cap="none">
                <a:solidFill>
                  <a:schemeClr val="dk1"/>
                </a:solidFill>
                <a:latin typeface="Calibri"/>
                <a:ea typeface="Calibri"/>
                <a:cs typeface="Calibri"/>
                <a:sym typeface="Calibri"/>
              </a:rPr>
              <a:t>HANDOUT</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Remember these responses are adaptive--often </a:t>
            </a:r>
            <a:r>
              <a:rPr lang="en-US" sz="1200" b="0" i="1" u="none" strike="noStrike" cap="none">
                <a:solidFill>
                  <a:schemeClr val="dk1"/>
                </a:solidFill>
                <a:latin typeface="Calibri"/>
                <a:ea typeface="Calibri"/>
                <a:cs typeface="Calibri"/>
                <a:sym typeface="Calibri"/>
              </a:rPr>
              <a:t>ways to cope with or make sense of overwhelming situations </a:t>
            </a:r>
          </a:p>
          <a:p>
            <a:pPr marL="0" marR="0" lvl="0" indent="0" algn="l" rtl="0">
              <a:spcBef>
                <a:spcPts val="0"/>
              </a:spcBef>
              <a:spcAft>
                <a:spcPts val="0"/>
              </a:spcAft>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SzPct val="25000"/>
              <a:buNone/>
            </a:pPr>
            <a:r>
              <a:rPr lang="en-US" sz="1200" b="0" i="0" u="none" strike="noStrike" cap="none">
                <a:solidFill>
                  <a:schemeClr val="dk1"/>
                </a:solidFill>
                <a:latin typeface="Calibri"/>
                <a:ea typeface="Calibri"/>
                <a:cs typeface="Calibri"/>
                <a:sym typeface="Calibri"/>
              </a:rPr>
              <a:t>They may not make sense from the outside, but when you take into consideration the role of trauma, they do make sense. </a:t>
            </a:r>
          </a:p>
          <a:p>
            <a:pPr marL="0" marR="0" lvl="0" indent="0" algn="l" rtl="0">
              <a:spcBef>
                <a:spcPts val="0"/>
              </a:spcBef>
              <a:spcAft>
                <a:spcPts val="0"/>
              </a:spcAft>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For those interested we can send out the Amazing Brain which explains this more in-depth.</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***note: not every child showing these responses has trauma, but something to consider, it won’t do harm to be mindful of that possibility, considering how common (as we saw in last slide). </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buSzPct val="25000"/>
              <a:buNone/>
            </a:pPr>
            <a:endParaRPr sz="1200" b="0" i="0" u="sng" strike="noStrike" cap="none">
              <a:solidFill>
                <a:schemeClr val="dk1"/>
              </a:solidFill>
              <a:latin typeface="Calibri"/>
              <a:ea typeface="Calibri"/>
              <a:cs typeface="Calibri"/>
              <a:sym typeface="Calibri"/>
            </a:endParaRPr>
          </a:p>
        </p:txBody>
      </p:sp>
      <p:sp>
        <p:nvSpPr>
          <p:cNvPr id="426" name="Shape 426"/>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Arial"/>
                <a:ea typeface="Arial"/>
                <a:cs typeface="Arial"/>
                <a:sym typeface="Arial"/>
              </a:rPr>
              <a:t>34</a:t>
            </a:fld>
            <a:endParaRPr lang="en-US" sz="1200">
              <a:solidFill>
                <a:schemeClr val="dk1"/>
              </a:solidFill>
              <a:latin typeface="Arial"/>
              <a:ea typeface="Arial"/>
              <a:cs typeface="Arial"/>
              <a:sym typeface="Arial"/>
            </a:endParaRPr>
          </a:p>
        </p:txBody>
      </p:sp>
    </p:spTree>
    <p:extLst>
      <p:ext uri="{BB962C8B-B14F-4D97-AF65-F5344CB8AC3E}">
        <p14:creationId xmlns:p14="http://schemas.microsoft.com/office/powerpoint/2010/main" val="104857469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Shape 43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432" name="Shape 43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1" i="0" u="none" strike="noStrike" cap="none">
                <a:solidFill>
                  <a:schemeClr val="dk1"/>
                </a:solidFill>
                <a:latin typeface="Calibri"/>
                <a:ea typeface="Calibri"/>
                <a:cs typeface="Calibri"/>
                <a:sym typeface="Calibri"/>
              </a:rPr>
              <a:t>Adverse childhood experiences</a:t>
            </a:r>
            <a:r>
              <a:rPr lang="en-US" sz="1200" b="0" i="0" u="none" strike="noStrike" cap="none">
                <a:solidFill>
                  <a:schemeClr val="dk1"/>
                </a:solidFill>
                <a:latin typeface="Calibri"/>
                <a:ea typeface="Calibri"/>
                <a:cs typeface="Calibri"/>
                <a:sym typeface="Calibri"/>
              </a:rPr>
              <a:t> (ACEs) are potentially traumatic events that can have negative, lasting effects on health and well-being.¹ These </a:t>
            </a:r>
            <a:r>
              <a:rPr lang="en-US" sz="1200" b="1" i="0" u="none" strike="noStrike" cap="none">
                <a:solidFill>
                  <a:schemeClr val="dk1"/>
                </a:solidFill>
                <a:latin typeface="Calibri"/>
                <a:ea typeface="Calibri"/>
                <a:cs typeface="Calibri"/>
                <a:sym typeface="Calibri"/>
              </a:rPr>
              <a:t>experiences</a:t>
            </a:r>
            <a:r>
              <a:rPr lang="en-US" sz="1200" b="0" i="0" u="none" strike="noStrike" cap="none">
                <a:solidFill>
                  <a:schemeClr val="dk1"/>
                </a:solidFill>
                <a:latin typeface="Calibri"/>
                <a:ea typeface="Calibri"/>
                <a:cs typeface="Calibri"/>
                <a:sym typeface="Calibri"/>
              </a:rPr>
              <a:t> range from physical, emotional, or sexual abuse to parental divorce or the incarceration of a parent or guardian.</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433" name="Shape 433"/>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Arial"/>
                <a:ea typeface="Arial"/>
                <a:cs typeface="Arial"/>
                <a:sym typeface="Arial"/>
              </a:rPr>
              <a:t>35</a:t>
            </a:fld>
            <a:endParaRPr lang="en-US" sz="1200">
              <a:solidFill>
                <a:schemeClr val="dk1"/>
              </a:solidFill>
              <a:latin typeface="Arial"/>
              <a:ea typeface="Arial"/>
              <a:cs typeface="Arial"/>
              <a:sym typeface="Arial"/>
            </a:endParaRPr>
          </a:p>
        </p:txBody>
      </p:sp>
    </p:spTree>
    <p:extLst>
      <p:ext uri="{BB962C8B-B14F-4D97-AF65-F5344CB8AC3E}">
        <p14:creationId xmlns:p14="http://schemas.microsoft.com/office/powerpoint/2010/main" val="166013435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6"/>
        <p:cNvGrpSpPr/>
        <p:nvPr/>
      </p:nvGrpSpPr>
      <p:grpSpPr>
        <a:xfrm>
          <a:off x="0" y="0"/>
          <a:ext cx="0" cy="0"/>
          <a:chOff x="0" y="0"/>
          <a:chExt cx="0" cy="0"/>
        </a:xfrm>
      </p:grpSpPr>
      <p:sp>
        <p:nvSpPr>
          <p:cNvPr id="437" name="Shape 43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438" name="Shape 43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439" name="Shape 439"/>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Arial"/>
                <a:ea typeface="Arial"/>
                <a:cs typeface="Arial"/>
                <a:sym typeface="Arial"/>
              </a:rPr>
              <a:t>36</a:t>
            </a:fld>
            <a:endParaRPr lang="en-US" sz="1200">
              <a:solidFill>
                <a:schemeClr val="dk1"/>
              </a:solidFill>
              <a:latin typeface="Arial"/>
              <a:ea typeface="Arial"/>
              <a:cs typeface="Arial"/>
              <a:sym typeface="Arial"/>
            </a:endParaRPr>
          </a:p>
        </p:txBody>
      </p:sp>
    </p:spTree>
    <p:extLst>
      <p:ext uri="{BB962C8B-B14F-4D97-AF65-F5344CB8AC3E}">
        <p14:creationId xmlns:p14="http://schemas.microsoft.com/office/powerpoint/2010/main" val="412683910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Shape 45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454" name="Shape 45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6758922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8"/>
        <p:cNvGrpSpPr/>
        <p:nvPr/>
      </p:nvGrpSpPr>
      <p:grpSpPr>
        <a:xfrm>
          <a:off x="0" y="0"/>
          <a:ext cx="0" cy="0"/>
          <a:chOff x="0" y="0"/>
          <a:chExt cx="0" cy="0"/>
        </a:xfrm>
      </p:grpSpPr>
      <p:sp>
        <p:nvSpPr>
          <p:cNvPr id="459" name="Shape 45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460" name="Shape 460"/>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-Trauma forces us to spend more of our time in the instinctual part of our brain. </a:t>
            </a:r>
          </a:p>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-More energy can be spent in this section versus in allowing other parts of our regular functions to develop. </a:t>
            </a:r>
          </a:p>
          <a:p>
            <a:pPr marL="0" marR="0" lvl="0" indent="0" algn="l" rtl="0">
              <a:spcBef>
                <a:spcPts val="0"/>
              </a:spcBef>
              <a:buClr>
                <a:schemeClr val="dk1"/>
              </a:buClr>
              <a:buSzPct val="100000"/>
              <a:buFont typeface="Calibri"/>
              <a:buChar char="-"/>
            </a:pPr>
            <a:r>
              <a:rPr lang="en-US" sz="1200" b="0" i="0" u="none" strike="noStrike" cap="none">
                <a:solidFill>
                  <a:schemeClr val="dk1"/>
                </a:solidFill>
                <a:latin typeface="Calibri"/>
                <a:ea typeface="Calibri"/>
                <a:cs typeface="Calibri"/>
                <a:sym typeface="Calibri"/>
              </a:rPr>
              <a:t>Doesn’t sound like a huge deal, but all of the great and important connections and growth that would happen as part of a childs or adolescents development can get stopped. </a:t>
            </a:r>
          </a:p>
          <a:p>
            <a:pPr marL="0" marR="0" lvl="0" indent="0" algn="l" rtl="0">
              <a:spcBef>
                <a:spcPts val="0"/>
              </a:spcBef>
              <a:buClr>
                <a:schemeClr val="dk1"/>
              </a:buClr>
              <a:buSzPct val="100000"/>
              <a:buFont typeface="Calibri"/>
              <a:buChar char="-"/>
            </a:pPr>
            <a:r>
              <a:rPr lang="en-US" sz="1200" b="0" i="0" u="none" strike="noStrike" cap="none">
                <a:solidFill>
                  <a:schemeClr val="dk1"/>
                </a:solidFill>
                <a:latin typeface="Calibri"/>
                <a:ea typeface="Calibri"/>
                <a:cs typeface="Calibri"/>
                <a:sym typeface="Calibri"/>
              </a:rPr>
              <a:t>Remember to that the brain is where everything happens. We associate it with our thinking, but it’s our ability to interpret speech, to regulate and interpret emotion, to coordinate or motion and senses – so much energy can be diverted away from a postive healthy development of the brain. </a:t>
            </a:r>
          </a:p>
          <a:p>
            <a:pPr marL="0" marR="0" lvl="0" indent="0" algn="l" rtl="0">
              <a:spcBef>
                <a:spcPts val="0"/>
              </a:spcBef>
              <a:buClr>
                <a:schemeClr val="dk1"/>
              </a:buClr>
              <a:buSzPct val="100000"/>
              <a:buFont typeface="Calibri"/>
              <a:buChar char="-"/>
            </a:pPr>
            <a:r>
              <a:rPr lang="en-US" sz="1200" b="0" i="0" u="none" strike="noStrike" cap="none">
                <a:solidFill>
                  <a:schemeClr val="dk1"/>
                </a:solidFill>
                <a:latin typeface="Calibri"/>
                <a:ea typeface="Calibri"/>
                <a:cs typeface="Calibri"/>
                <a:sym typeface="Calibri"/>
              </a:rPr>
              <a:t>Imagine a young person whose experienced significant trauma trying to sit still in a classroom and learn. When you very regularly don’t feel safe, or are on edge, or feeling numb – or feeling as though you have to fight or flee. This is extremely difficult. </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461" name="Shape 461"/>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Arial"/>
                <a:ea typeface="Arial"/>
                <a:cs typeface="Arial"/>
                <a:sym typeface="Arial"/>
              </a:rPr>
              <a:t>38</a:t>
            </a:fld>
            <a:endParaRPr lang="en-US" sz="1200">
              <a:solidFill>
                <a:schemeClr val="dk1"/>
              </a:solidFill>
              <a:latin typeface="Arial"/>
              <a:ea typeface="Arial"/>
              <a:cs typeface="Arial"/>
              <a:sym typeface="Arial"/>
            </a:endParaRPr>
          </a:p>
        </p:txBody>
      </p:sp>
    </p:spTree>
    <p:extLst>
      <p:ext uri="{BB962C8B-B14F-4D97-AF65-F5344CB8AC3E}">
        <p14:creationId xmlns:p14="http://schemas.microsoft.com/office/powerpoint/2010/main" val="424327255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Shape 46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467" name="Shape 467"/>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Positive Youth Development is a model/approach that recognizes that all young people have assets and that through relationships with caring adults, those assets can be increased. For youth who have experienced trauma, using this model/approach is particularly important, which is why it is one of the Trauma-Informed Principles</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Young people come with strengths and assets and we want to focus on those things</a:t>
            </a: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Youth with trauma may have a hard time seeing their own strengths</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a:p>
            <a:pPr marL="0" marR="0" lvl="0" indent="0" algn="l" rtl="0">
              <a:spcBef>
                <a:spcPts val="0"/>
              </a:spcBef>
              <a:buSzPct val="25000"/>
              <a:buNone/>
            </a:pPr>
            <a:r>
              <a:rPr lang="en-US" sz="1200" b="0" i="0" u="none" strike="noStrike" cap="none" dirty="0">
                <a:solidFill>
                  <a:schemeClr val="dk1"/>
                </a:solidFill>
                <a:latin typeface="Calibri"/>
                <a:ea typeface="Calibri"/>
                <a:cs typeface="Calibri"/>
                <a:sym typeface="Calibri"/>
              </a:rPr>
              <a:t>-We’re going to get more into resilience throughout the training</a:t>
            </a:r>
          </a:p>
          <a:p>
            <a:pPr marL="0" marR="0" lvl="0" indent="0" algn="l" rtl="0">
              <a:spcBef>
                <a:spcPts val="0"/>
              </a:spcBef>
              <a:buSzPct val="25000"/>
              <a:buNone/>
            </a:pPr>
            <a:endParaRPr sz="1200" b="0" i="0" u="none" strike="noStrike" cap="none" dirty="0">
              <a:solidFill>
                <a:schemeClr val="dk1"/>
              </a:solidFill>
              <a:latin typeface="Calibri"/>
              <a:ea typeface="Calibri"/>
              <a:cs typeface="Calibri"/>
              <a:sym typeface="Calibri"/>
            </a:endParaRPr>
          </a:p>
        </p:txBody>
      </p:sp>
      <p:sp>
        <p:nvSpPr>
          <p:cNvPr id="468" name="Shape 46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Arial"/>
                <a:ea typeface="Arial"/>
                <a:cs typeface="Arial"/>
                <a:sym typeface="Arial"/>
              </a:rPr>
              <a:t>39</a:t>
            </a:fld>
            <a:endParaRPr lang="en-US" sz="1200">
              <a:solidFill>
                <a:schemeClr val="dk1"/>
              </a:solidFill>
              <a:latin typeface="Arial"/>
              <a:ea typeface="Arial"/>
              <a:cs typeface="Arial"/>
              <a:sym typeface="Arial"/>
            </a:endParaRPr>
          </a:p>
        </p:txBody>
      </p:sp>
    </p:spTree>
    <p:extLst>
      <p:ext uri="{BB962C8B-B14F-4D97-AF65-F5344CB8AC3E}">
        <p14:creationId xmlns:p14="http://schemas.microsoft.com/office/powerpoint/2010/main" val="17854628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Shape 18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84" name="Shape 18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1914934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Shape 47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474" name="Shape 474"/>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https://www.youtube.com/watch?v=ELpfYCZa87g</a:t>
            </a:r>
          </a:p>
          <a:p>
            <a:pPr marL="0" marR="0" lvl="0" indent="0" algn="l" rtl="0">
              <a:spcBef>
                <a:spcPts val="0"/>
              </a:spcBef>
              <a:buSzPct val="25000"/>
              <a:buNone/>
            </a:pPr>
            <a:endParaRPr sz="1200" b="0" i="0" u="none" strike="noStrike" cap="none">
              <a:solidFill>
                <a:schemeClr val="dk1"/>
              </a:solidFill>
              <a:latin typeface="Calibri"/>
              <a:ea typeface="Calibri"/>
              <a:cs typeface="Calibri"/>
              <a:sym typeface="Calibri"/>
            </a:endParaRPr>
          </a:p>
        </p:txBody>
      </p:sp>
      <p:sp>
        <p:nvSpPr>
          <p:cNvPr id="475" name="Shape 475"/>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Arial"/>
                <a:ea typeface="Arial"/>
                <a:cs typeface="Arial"/>
                <a:sym typeface="Arial"/>
              </a:rPr>
              <a:t>40</a:t>
            </a:fld>
            <a:endParaRPr lang="en-US" sz="1200">
              <a:solidFill>
                <a:schemeClr val="dk1"/>
              </a:solidFill>
              <a:latin typeface="Arial"/>
              <a:ea typeface="Arial"/>
              <a:cs typeface="Arial"/>
              <a:sym typeface="Arial"/>
            </a:endParaRPr>
          </a:p>
        </p:txBody>
      </p:sp>
    </p:spTree>
    <p:extLst>
      <p:ext uri="{BB962C8B-B14F-4D97-AF65-F5344CB8AC3E}">
        <p14:creationId xmlns:p14="http://schemas.microsoft.com/office/powerpoint/2010/main" val="387773449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0"/>
        <p:cNvGrpSpPr/>
        <p:nvPr/>
      </p:nvGrpSpPr>
      <p:grpSpPr>
        <a:xfrm>
          <a:off x="0" y="0"/>
          <a:ext cx="0" cy="0"/>
          <a:chOff x="0" y="0"/>
          <a:chExt cx="0" cy="0"/>
        </a:xfrm>
      </p:grpSpPr>
      <p:sp>
        <p:nvSpPr>
          <p:cNvPr id="481" name="Shape 481"/>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482" name="Shape 48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2190706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7"/>
        <p:cNvGrpSpPr/>
        <p:nvPr/>
      </p:nvGrpSpPr>
      <p:grpSpPr>
        <a:xfrm>
          <a:off x="0" y="0"/>
          <a:ext cx="0" cy="0"/>
          <a:chOff x="0" y="0"/>
          <a:chExt cx="0" cy="0"/>
        </a:xfrm>
      </p:grpSpPr>
      <p:sp>
        <p:nvSpPr>
          <p:cNvPr id="488" name="Shape 48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489" name="Shape 48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7222180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Shape 49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495" name="Shape 49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4305068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3"/>
        <p:cNvGrpSpPr/>
        <p:nvPr/>
      </p:nvGrpSpPr>
      <p:grpSpPr>
        <a:xfrm>
          <a:off x="0" y="0"/>
          <a:ext cx="0" cy="0"/>
          <a:chOff x="0" y="0"/>
          <a:chExt cx="0" cy="0"/>
        </a:xfrm>
      </p:grpSpPr>
      <p:sp>
        <p:nvSpPr>
          <p:cNvPr id="504" name="Shape 50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505" name="Shape 50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9134534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9"/>
        <p:cNvGrpSpPr/>
        <p:nvPr/>
      </p:nvGrpSpPr>
      <p:grpSpPr>
        <a:xfrm>
          <a:off x="0" y="0"/>
          <a:ext cx="0" cy="0"/>
          <a:chOff x="0" y="0"/>
          <a:chExt cx="0" cy="0"/>
        </a:xfrm>
      </p:grpSpPr>
      <p:sp>
        <p:nvSpPr>
          <p:cNvPr id="510" name="Shape 51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511" name="Shape 51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652665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Shape 18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
        <p:nvSpPr>
          <p:cNvPr id="190" name="Shape 19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341610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Shape 4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418" name="Shape 418"/>
          <p:cNvSpPr txBox="1">
            <a:spLocks noGrp="1"/>
          </p:cNvSpPr>
          <p:nvPr>
            <p:ph type="body" idx="1"/>
          </p:nvPr>
        </p:nvSpPr>
        <p:spPr>
          <a:xfrm>
            <a:off x="685800" y="4343400"/>
            <a:ext cx="5486400" cy="4114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1200" b="0" i="0" u="none" strike="noStrike" cap="none">
                <a:solidFill>
                  <a:schemeClr val="dk1"/>
                </a:solidFill>
                <a:latin typeface="Calibri"/>
                <a:ea typeface="Calibri"/>
                <a:cs typeface="Calibri"/>
                <a:sym typeface="Calibri"/>
              </a:rPr>
              <a:t>https://www.ted.com/talks/adora_svitak?language=en#t-473414</a:t>
            </a:r>
          </a:p>
        </p:txBody>
      </p:sp>
      <p:sp>
        <p:nvSpPr>
          <p:cNvPr id="419" name="Shape 419"/>
          <p:cNvSpPr txBox="1">
            <a:spLocks noGrp="1"/>
          </p:cNvSpPr>
          <p:nvPr>
            <p:ph type="sldNum" idx="12"/>
          </p:nvPr>
        </p:nvSpPr>
        <p:spPr>
          <a:xfrm>
            <a:off x="3884613" y="8685213"/>
            <a:ext cx="2971800" cy="457200"/>
          </a:xfrm>
          <a:prstGeom prst="rect">
            <a:avLst/>
          </a:prstGeom>
          <a:noFill/>
          <a:ln>
            <a:noFill/>
          </a:ln>
        </p:spPr>
        <p:txBody>
          <a:bodyPr wrap="square" lIns="91425" tIns="45700" rIns="91425" bIns="45700" anchor="b" anchorCtr="0">
            <a:noAutofit/>
          </a:bodyPr>
          <a:lstStyle/>
          <a:p>
            <a:pPr marL="0" marR="0" lvl="0" indent="0" algn="r" rtl="0">
              <a:spcBef>
                <a:spcPts val="0"/>
              </a:spcBef>
              <a:buSzPct val="25000"/>
              <a:buNone/>
            </a:pPr>
            <a:fld id="{00000000-1234-1234-1234-123412341234}" type="slidenum">
              <a:rPr lang="en-US" sz="1200">
                <a:solidFill>
                  <a:schemeClr val="dk1"/>
                </a:solidFill>
                <a:latin typeface="Calibri"/>
                <a:ea typeface="Calibri"/>
                <a:cs typeface="Calibri"/>
                <a:sym typeface="Calibri"/>
              </a:rPr>
              <a:t>6</a:t>
            </a:fld>
            <a:endParaRPr lang="en-US"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266629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Shape 42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29" name="Shape 42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0"/>
              </a:spcBef>
              <a:buNone/>
            </a:pPr>
            <a:endParaRPr/>
          </a:p>
        </p:txBody>
      </p:sp>
      <p:sp>
        <p:nvSpPr>
          <p:cNvPr id="430" name="Shape 430"/>
          <p:cNvSpPr txBox="1">
            <a:spLocks noGrp="1"/>
          </p:cNvSpPr>
          <p:nvPr>
            <p:ph type="sldNum" idx="12"/>
          </p:nvPr>
        </p:nvSpPr>
        <p:spPr>
          <a:xfrm>
            <a:off x="3884613" y="8685213"/>
            <a:ext cx="2971800" cy="457200"/>
          </a:xfrm>
          <a:prstGeom prst="rect">
            <a:avLst/>
          </a:prstGeom>
        </p:spPr>
        <p:txBody>
          <a:bodyPr wrap="square" lIns="91425" tIns="45700" rIns="91425" bIns="45700" anchor="b" anchorCtr="0">
            <a:noAutofit/>
          </a:bodyPr>
          <a:lstStyle/>
          <a:p>
            <a:pPr lvl="0" rtl="0">
              <a:spcBef>
                <a:spcPts val="0"/>
              </a:spcBef>
              <a:buClr>
                <a:srgbClr val="000000"/>
              </a:buClr>
              <a:buSzPct val="25000"/>
              <a:buFont typeface="Arial"/>
              <a:buNone/>
            </a:pPr>
            <a:fld id="{00000000-1234-1234-1234-123412341234}" type="slidenum">
              <a:rPr lang="en-US"/>
              <a:t>7</a:t>
            </a:fld>
            <a:endParaRPr lang="en-US"/>
          </a:p>
        </p:txBody>
      </p:sp>
    </p:spTree>
    <p:extLst>
      <p:ext uri="{BB962C8B-B14F-4D97-AF65-F5344CB8AC3E}">
        <p14:creationId xmlns:p14="http://schemas.microsoft.com/office/powerpoint/2010/main" val="10258386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Shape 43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37" name="Shape 43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640"/>
              </a:spcBef>
              <a:buNone/>
            </a:pPr>
            <a:r>
              <a:rPr lang="en-US"/>
              <a:t>“Participation in sport and physical activity-based positive youth development programs can foster a number of positive outcomes in youth” (168)</a:t>
            </a:r>
          </a:p>
          <a:p>
            <a:pPr lvl="0" rtl="0">
              <a:spcBef>
                <a:spcPts val="640"/>
              </a:spcBef>
              <a:buNone/>
            </a:pPr>
            <a:r>
              <a:rPr lang="en-US"/>
              <a:t>Quotes from page: 151</a:t>
            </a:r>
          </a:p>
        </p:txBody>
      </p:sp>
      <p:sp>
        <p:nvSpPr>
          <p:cNvPr id="438" name="Shape 438"/>
          <p:cNvSpPr txBox="1">
            <a:spLocks noGrp="1"/>
          </p:cNvSpPr>
          <p:nvPr>
            <p:ph type="sldNum" idx="12"/>
          </p:nvPr>
        </p:nvSpPr>
        <p:spPr>
          <a:xfrm>
            <a:off x="3884613" y="8685213"/>
            <a:ext cx="2971800" cy="457200"/>
          </a:xfrm>
          <a:prstGeom prst="rect">
            <a:avLst/>
          </a:prstGeom>
        </p:spPr>
        <p:txBody>
          <a:bodyPr wrap="square" lIns="91425" tIns="45700" rIns="91425" bIns="45700" anchor="b" anchorCtr="0">
            <a:noAutofit/>
          </a:bodyPr>
          <a:lstStyle/>
          <a:p>
            <a:pPr lvl="0" rtl="0">
              <a:spcBef>
                <a:spcPts val="0"/>
              </a:spcBef>
              <a:buNone/>
            </a:pPr>
            <a:fld id="{00000000-1234-1234-1234-123412341234}" type="slidenum">
              <a:rPr lang="en-US"/>
              <a:t>8</a:t>
            </a:fld>
            <a:endParaRPr lang="en-US"/>
          </a:p>
        </p:txBody>
      </p:sp>
    </p:spTree>
    <p:extLst>
      <p:ext uri="{BB962C8B-B14F-4D97-AF65-F5344CB8AC3E}">
        <p14:creationId xmlns:p14="http://schemas.microsoft.com/office/powerpoint/2010/main" val="42019580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4"/>
        <p:cNvGrpSpPr/>
        <p:nvPr/>
      </p:nvGrpSpPr>
      <p:grpSpPr>
        <a:xfrm>
          <a:off x="0" y="0"/>
          <a:ext cx="0" cy="0"/>
          <a:chOff x="0" y="0"/>
          <a:chExt cx="0" cy="0"/>
        </a:xfrm>
      </p:grpSpPr>
      <p:sp>
        <p:nvSpPr>
          <p:cNvPr id="445" name="Shape 44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46" name="Shape 446"/>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rtl="0">
              <a:spcBef>
                <a:spcPts val="640"/>
              </a:spcBef>
              <a:buNone/>
            </a:pPr>
            <a:r>
              <a:rPr lang="en-US"/>
              <a:t>Quotes from page: 169</a:t>
            </a:r>
          </a:p>
          <a:p>
            <a:pPr lvl="0" rtl="0">
              <a:spcBef>
                <a:spcPts val="640"/>
              </a:spcBef>
              <a:buClr>
                <a:schemeClr val="dk1"/>
              </a:buClr>
              <a:buSzPct val="91666"/>
              <a:buFont typeface="Arial"/>
              <a:buNone/>
            </a:pPr>
            <a:r>
              <a:rPr lang="en-US"/>
              <a:t>Based on </a:t>
            </a:r>
          </a:p>
        </p:txBody>
      </p:sp>
      <p:sp>
        <p:nvSpPr>
          <p:cNvPr id="447" name="Shape 447"/>
          <p:cNvSpPr txBox="1">
            <a:spLocks noGrp="1"/>
          </p:cNvSpPr>
          <p:nvPr>
            <p:ph type="sldNum" idx="12"/>
          </p:nvPr>
        </p:nvSpPr>
        <p:spPr>
          <a:xfrm>
            <a:off x="3884613" y="8685213"/>
            <a:ext cx="2971800" cy="457200"/>
          </a:xfrm>
          <a:prstGeom prst="rect">
            <a:avLst/>
          </a:prstGeom>
        </p:spPr>
        <p:txBody>
          <a:bodyPr wrap="square"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t>9</a:t>
            </a:fld>
            <a:endParaRPr lang="en-US"/>
          </a:p>
        </p:txBody>
      </p:sp>
    </p:spTree>
    <p:extLst>
      <p:ext uri="{BB962C8B-B14F-4D97-AF65-F5344CB8AC3E}">
        <p14:creationId xmlns:p14="http://schemas.microsoft.com/office/powerpoint/2010/main" val="25724474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9" name="Rectangle 8"/>
          <p:cNvSpPr/>
          <p:nvPr userDrawn="1"/>
        </p:nvSpPr>
        <p:spPr>
          <a:xfrm>
            <a:off x="1" y="6063449"/>
            <a:ext cx="9144000" cy="7945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 name="Title 1"/>
          <p:cNvSpPr>
            <a:spLocks noGrp="1"/>
          </p:cNvSpPr>
          <p:nvPr>
            <p:ph type="ctrTitle"/>
          </p:nvPr>
        </p:nvSpPr>
        <p:spPr>
          <a:xfrm>
            <a:off x="605904" y="731752"/>
            <a:ext cx="7908326" cy="2387600"/>
          </a:xfrm>
        </p:spPr>
        <p:txBody>
          <a:bodyPr anchor="t"/>
          <a:lstStyle>
            <a:lvl1pPr algn="l">
              <a:defRPr sz="4500" b="1">
                <a:solidFill>
                  <a:srgbClr val="132F45"/>
                </a:solidFill>
              </a:defRPr>
            </a:lvl1pPr>
          </a:lstStyle>
          <a:p>
            <a:r>
              <a:rPr lang="en-US" dirty="0"/>
              <a:t>Click to edit Master title style</a:t>
            </a:r>
          </a:p>
        </p:txBody>
      </p:sp>
      <p:sp>
        <p:nvSpPr>
          <p:cNvPr id="3" name="Subtitle 2"/>
          <p:cNvSpPr>
            <a:spLocks noGrp="1"/>
          </p:cNvSpPr>
          <p:nvPr>
            <p:ph type="subTitle" idx="1" hasCustomPrompt="1"/>
          </p:nvPr>
        </p:nvSpPr>
        <p:spPr>
          <a:xfrm>
            <a:off x="1649026" y="3932531"/>
            <a:ext cx="6858000" cy="1624135"/>
          </a:xfrm>
        </p:spPr>
        <p:txBody>
          <a:bodyPr>
            <a:normAutofit/>
          </a:bodyPr>
          <a:lstStyle>
            <a:lvl1pPr marL="0" indent="0" algn="r">
              <a:lnSpc>
                <a:spcPct val="100000"/>
              </a:lnSpc>
              <a:spcBef>
                <a:spcPts val="0"/>
              </a:spcBef>
              <a:buNone/>
              <a:defRPr sz="1500">
                <a:solidFill>
                  <a:srgbClr val="132F45"/>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Presenters</a:t>
            </a:r>
          </a:p>
        </p:txBody>
      </p:sp>
      <p:sp>
        <p:nvSpPr>
          <p:cNvPr id="22" name="Text Placeholder 21"/>
          <p:cNvSpPr>
            <a:spLocks noGrp="1"/>
          </p:cNvSpPr>
          <p:nvPr>
            <p:ph type="body" sz="quarter" idx="10" hasCustomPrompt="1"/>
          </p:nvPr>
        </p:nvSpPr>
        <p:spPr>
          <a:xfrm>
            <a:off x="1642367" y="3400599"/>
            <a:ext cx="6860381" cy="620712"/>
          </a:xfrm>
        </p:spPr>
        <p:txBody>
          <a:bodyPr/>
          <a:lstStyle>
            <a:lvl1pPr marL="0" indent="0" algn="r">
              <a:buNone/>
              <a:defRPr b="0" baseline="0">
                <a:solidFill>
                  <a:srgbClr val="132F45"/>
                </a:solidFill>
              </a:defRPr>
            </a:lvl1pPr>
          </a:lstStyle>
          <a:p>
            <a:pPr lvl="0"/>
            <a:r>
              <a:rPr lang="en-US" dirty="0"/>
              <a:t>Date</a:t>
            </a:r>
          </a:p>
        </p:txBody>
      </p:sp>
      <p:sp>
        <p:nvSpPr>
          <p:cNvPr id="11" name="Rectangle 10"/>
          <p:cNvSpPr/>
          <p:nvPr userDrawn="1"/>
        </p:nvSpPr>
        <p:spPr>
          <a:xfrm>
            <a:off x="0" y="6187737"/>
            <a:ext cx="9144001" cy="668813"/>
          </a:xfrm>
          <a:prstGeom prst="rect">
            <a:avLst/>
          </a:prstGeom>
          <a:solidFill>
            <a:srgbClr val="132F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4"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15" name="TextBox 14"/>
          <p:cNvSpPr txBox="1"/>
          <p:nvPr userDrawn="1"/>
        </p:nvSpPr>
        <p:spPr>
          <a:xfrm>
            <a:off x="592584" y="6412497"/>
            <a:ext cx="7921646" cy="219291"/>
          </a:xfrm>
          <a:prstGeom prst="rect">
            <a:avLst/>
          </a:prstGeom>
          <a:noFill/>
        </p:spPr>
        <p:txBody>
          <a:bodyPr wrap="square" rtlCol="0">
            <a:spAutoFit/>
          </a:bodyPr>
          <a:lstStyle/>
          <a:p>
            <a:pPr algn="r"/>
            <a:r>
              <a:rPr lang="en-US" sz="825" dirty="0">
                <a:solidFill>
                  <a:schemeClr val="bg1"/>
                </a:solidFill>
              </a:rPr>
              <a:t>@</a:t>
            </a:r>
            <a:r>
              <a:rPr lang="en-US" sz="825" dirty="0" err="1">
                <a:solidFill>
                  <a:schemeClr val="bg1"/>
                </a:solidFill>
              </a:rPr>
              <a:t>MENTOR</a:t>
            </a:r>
            <a:r>
              <a:rPr lang="en-US" sz="825" baseline="0" dirty="0" err="1">
                <a:solidFill>
                  <a:schemeClr val="bg1"/>
                </a:solidFill>
              </a:rPr>
              <a:t>National</a:t>
            </a:r>
            <a:r>
              <a:rPr lang="en-US" sz="825" baseline="0" dirty="0">
                <a:solidFill>
                  <a:schemeClr val="bg1"/>
                </a:solidFill>
              </a:rPr>
              <a:t>						www.mentoring.org</a:t>
            </a:r>
            <a:endParaRPr lang="en-US" sz="825" dirty="0">
              <a:solidFill>
                <a:schemeClr val="bg1"/>
              </a:solidFill>
            </a:endParaRPr>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65901" y="5856525"/>
            <a:ext cx="1775012" cy="1424293"/>
          </a:xfrm>
          <a:prstGeom prst="rect">
            <a:avLst/>
          </a:prstGeom>
        </p:spPr>
      </p:pic>
    </p:spTree>
    <p:extLst>
      <p:ext uri="{BB962C8B-B14F-4D97-AF65-F5344CB8AC3E}">
        <p14:creationId xmlns:p14="http://schemas.microsoft.com/office/powerpoint/2010/main" val="4187200900"/>
      </p:ext>
    </p:extLst>
  </p:cSld>
  <p:clrMapOvr>
    <a:masterClrMapping/>
  </p:clrMapOvr>
  <p:extLst>
    <p:ext uri="{DCECCB84-F9BA-43D5-87BE-67443E8EF086}">
      <p15:sldGuideLst xmlns:p15="http://schemas.microsoft.com/office/powerpoint/2012/main">
        <p15:guide id="1" orient="horz" pos="2160">
          <p15:clr>
            <a:srgbClr val="FBAE40"/>
          </p15:clr>
        </p15:guide>
        <p15:guide id="2" pos="57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p>
        </p:txBody>
      </p:sp>
      <p:sp>
        <p:nvSpPr>
          <p:cNvPr id="4" name="Footer Placeholder 3"/>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6418251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1513335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7854281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1706209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9754531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5692280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1_Title Slide">
    <p:spTree>
      <p:nvGrpSpPr>
        <p:cNvPr id="1" name="Shape 14"/>
        <p:cNvGrpSpPr/>
        <p:nvPr/>
      </p:nvGrpSpPr>
      <p:grpSpPr>
        <a:xfrm>
          <a:off x="0" y="0"/>
          <a:ext cx="0" cy="0"/>
          <a:chOff x="0" y="0"/>
          <a:chExt cx="0" cy="0"/>
        </a:xfrm>
      </p:grpSpPr>
      <p:sp>
        <p:nvSpPr>
          <p:cNvPr id="15" name="Shape 15"/>
          <p:cNvSpPr txBox="1">
            <a:spLocks noGrp="1"/>
          </p:cNvSpPr>
          <p:nvPr>
            <p:ph type="ctrTitle"/>
          </p:nvPr>
        </p:nvSpPr>
        <p:spPr>
          <a:xfrm>
            <a:off x="2133600" y="3711575"/>
            <a:ext cx="7010400" cy="1470024"/>
          </a:xfrm>
          <a:prstGeom prst="rect">
            <a:avLst/>
          </a:prstGeom>
          <a:noFill/>
          <a:ln>
            <a:noFill/>
          </a:ln>
        </p:spPr>
        <p:txBody>
          <a:bodyPr lIns="91425" tIns="91425" rIns="91425" bIns="91425" anchor="ctr" anchorCtr="0"/>
          <a:lstStyle>
            <a:lvl1pPr marL="0" marR="0" lvl="0" indent="0" algn="l" rtl="0">
              <a:spcBef>
                <a:spcPts val="0"/>
              </a:spcBef>
              <a:buClr>
                <a:schemeClr val="dk1"/>
              </a:buClr>
              <a:buFont typeface="Calibri"/>
              <a:buNone/>
              <a:defRPr sz="40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16" name="Shape 16"/>
          <p:cNvSpPr txBox="1">
            <a:spLocks noGrp="1"/>
          </p:cNvSpPr>
          <p:nvPr>
            <p:ph type="subTitle" idx="1"/>
          </p:nvPr>
        </p:nvSpPr>
        <p:spPr>
          <a:xfrm>
            <a:off x="2133600" y="5181600"/>
            <a:ext cx="5867400" cy="762000"/>
          </a:xfrm>
          <a:prstGeom prst="rect">
            <a:avLst/>
          </a:prstGeom>
          <a:noFill/>
          <a:ln>
            <a:noFill/>
          </a:ln>
        </p:spPr>
        <p:txBody>
          <a:bodyPr lIns="91425" tIns="91425" rIns="91425" bIns="91425" anchor="t" anchorCtr="0"/>
          <a:lstStyle>
            <a:lvl1pPr marL="0" marR="0" lvl="0" indent="0" algn="l" rtl="0">
              <a:spcBef>
                <a:spcPts val="480"/>
              </a:spcBef>
              <a:buClr>
                <a:srgbClr val="888888"/>
              </a:buClr>
              <a:buFont typeface="Arial"/>
              <a:buNone/>
              <a:defRPr sz="2400" b="0" i="1" u="none" strike="noStrike" cap="none">
                <a:solidFill>
                  <a:srgbClr val="888888"/>
                </a:solidFill>
                <a:latin typeface="Calibri"/>
                <a:ea typeface="Calibri"/>
                <a:cs typeface="Calibri"/>
                <a:sym typeface="Calibri"/>
              </a:defRPr>
            </a:lvl1pPr>
            <a:lvl2pPr marL="457200" marR="0" lvl="1" indent="0" algn="ctr" rtl="0">
              <a:spcBef>
                <a:spcPts val="560"/>
              </a:spcBef>
              <a:buClr>
                <a:srgbClr val="888888"/>
              </a:buClr>
              <a:buFont typeface="Arial"/>
              <a:buNone/>
              <a:defRPr sz="2800" b="0" i="0" u="none" strike="noStrike" cap="none">
                <a:solidFill>
                  <a:srgbClr val="888888"/>
                </a:solidFill>
                <a:latin typeface="Calibri"/>
                <a:ea typeface="Calibri"/>
                <a:cs typeface="Calibri"/>
                <a:sym typeface="Calibri"/>
              </a:defRPr>
            </a:lvl2pPr>
            <a:lvl3pPr marL="914400" marR="0" lvl="2" indent="0" algn="ctr" rtl="0">
              <a:spcBef>
                <a:spcPts val="480"/>
              </a:spcBef>
              <a:buClr>
                <a:srgbClr val="888888"/>
              </a:buClr>
              <a:buFont typeface="Arial"/>
              <a:buNone/>
              <a:defRPr sz="2400" b="0" i="0" u="none" strike="noStrike" cap="none">
                <a:solidFill>
                  <a:srgbClr val="888888"/>
                </a:solidFill>
                <a:latin typeface="Calibri"/>
                <a:ea typeface="Calibri"/>
                <a:cs typeface="Calibri"/>
                <a:sym typeface="Calibri"/>
              </a:defRPr>
            </a:lvl3pPr>
            <a:lvl4pPr marL="1371600" marR="0" lvl="3"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4pPr>
            <a:lvl5pPr marL="1828800" marR="0" lvl="4"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5pPr>
            <a:lvl6pPr marL="2286000" marR="0" lvl="5"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6pPr>
            <a:lvl7pPr marL="2743200" marR="0" lvl="6"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7pPr>
            <a:lvl8pPr marL="3200400" marR="0" lvl="7"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8pPr>
            <a:lvl9pPr marL="3657600" marR="0" lvl="8" indent="0" algn="ctr" rtl="0">
              <a:spcBef>
                <a:spcPts val="400"/>
              </a:spcBef>
              <a:buClr>
                <a:srgbClr val="888888"/>
              </a:buClr>
              <a:buFont typeface="Arial"/>
              <a:buNone/>
              <a:defRPr sz="2000" b="0" i="0" u="none" strike="noStrike" cap="none">
                <a:solidFill>
                  <a:srgbClr val="888888"/>
                </a:solidFill>
                <a:latin typeface="Calibri"/>
                <a:ea typeface="Calibri"/>
                <a:cs typeface="Calibri"/>
                <a:sym typeface="Calibri"/>
              </a:defRPr>
            </a:lvl9pPr>
          </a:lstStyle>
          <a:p>
            <a:endParaRPr/>
          </a:p>
        </p:txBody>
      </p:sp>
      <p:sp>
        <p:nvSpPr>
          <p:cNvPr id="17" name="Shape 17"/>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b="0" i="0" u="none" strike="noStrike" cap="none">
                <a:solidFill>
                  <a:srgbClr val="888888"/>
                </a:solidFill>
                <a:latin typeface="Calibri"/>
                <a:ea typeface="Calibri"/>
                <a:cs typeface="Calibri"/>
                <a:sym typeface="Calibri"/>
              </a:rPr>
              <a:t>‹#›</a:t>
            </a:fld>
            <a:endParaRPr lang="en-US" sz="1200" b="0" i="0" u="none" strike="noStrike" cap="none">
              <a:solidFill>
                <a:srgbClr val="888888"/>
              </a:solidFill>
              <a:latin typeface="Calibri"/>
              <a:ea typeface="Calibri"/>
              <a:cs typeface="Calibri"/>
              <a:sym typeface="Calibri"/>
            </a:endParaRPr>
          </a:p>
        </p:txBody>
      </p:sp>
      <p:sp>
        <p:nvSpPr>
          <p:cNvPr id="20" name="Shape 20"/>
          <p:cNvSpPr>
            <a:spLocks noGrp="1"/>
          </p:cNvSpPr>
          <p:nvPr>
            <p:ph type="pic" idx="2"/>
          </p:nvPr>
        </p:nvSpPr>
        <p:spPr>
          <a:xfrm>
            <a:off x="1432559" y="152400"/>
            <a:ext cx="3749040" cy="3749040"/>
          </a:xfrm>
          <a:prstGeom prst="ellipse">
            <a:avLst/>
          </a:prstGeom>
          <a:noFill/>
          <a:ln>
            <a:noFill/>
          </a:ln>
        </p:spPr>
        <p:txBody>
          <a:bodyPr lIns="91425" tIns="91425" rIns="91425" bIns="91425" anchor="t" anchorCtr="0"/>
          <a:lstStyle>
            <a:lvl1pPr marL="0" marR="0" lvl="0" indent="0" algn="l" rtl="0">
              <a:spcBef>
                <a:spcPts val="640"/>
              </a:spcBef>
              <a:buClr>
                <a:schemeClr val="dk1"/>
              </a:buClr>
              <a:buFont typeface="Arial"/>
              <a:buNone/>
              <a:defRPr sz="3200" b="0" i="0" u="none" strike="noStrike" cap="none">
                <a:solidFill>
                  <a:schemeClr val="dk1"/>
                </a:solidFill>
                <a:latin typeface="Calibri"/>
                <a:ea typeface="Calibri"/>
                <a:cs typeface="Calibri"/>
                <a:sym typeface="Calibri"/>
              </a:defRPr>
            </a:lvl1pPr>
            <a:lvl2pPr marL="457200" marR="0" lvl="1" indent="0" algn="l" rtl="0">
              <a:spcBef>
                <a:spcPts val="560"/>
              </a:spcBef>
              <a:buClr>
                <a:schemeClr val="dk1"/>
              </a:buClr>
              <a:buFont typeface="Arial"/>
              <a:buNone/>
              <a:defRPr sz="2800" b="0" i="0" u="none" strike="noStrike" cap="none">
                <a:solidFill>
                  <a:schemeClr val="dk1"/>
                </a:solidFill>
                <a:latin typeface="Calibri"/>
                <a:ea typeface="Calibri"/>
                <a:cs typeface="Calibri"/>
                <a:sym typeface="Calibri"/>
              </a:defRPr>
            </a:lvl2pPr>
            <a:lvl3pPr marL="914400" marR="0" lvl="2" indent="0" algn="l" rtl="0">
              <a:spcBef>
                <a:spcPts val="480"/>
              </a:spcBef>
              <a:buClr>
                <a:schemeClr val="dk1"/>
              </a:buClr>
              <a:buFont typeface="Arial"/>
              <a:buNone/>
              <a:defRPr sz="2400" b="0" i="0" u="none" strike="noStrike" cap="none">
                <a:solidFill>
                  <a:schemeClr val="dk1"/>
                </a:solidFill>
                <a:latin typeface="Calibri"/>
                <a:ea typeface="Calibri"/>
                <a:cs typeface="Calibri"/>
                <a:sym typeface="Calibri"/>
              </a:defRPr>
            </a:lvl3pPr>
            <a:lvl4pPr marL="1371600" marR="0" lvl="3"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4pPr>
            <a:lvl5pPr marL="1828800" marR="0" lvl="4"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5pPr>
            <a:lvl6pPr marL="2286000" marR="0" lvl="5"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6pPr>
            <a:lvl7pPr marL="2743200" marR="0" lvl="6"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7pPr>
            <a:lvl8pPr marL="3200400" marR="0" lvl="7"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8pPr>
            <a:lvl9pPr marL="3657600" marR="0" lvl="8" indent="0" algn="l" rtl="0">
              <a:spcBef>
                <a:spcPts val="400"/>
              </a:spcBef>
              <a:buClr>
                <a:schemeClr val="dk1"/>
              </a:buClr>
              <a:buFont typeface="Arial"/>
              <a:buNone/>
              <a:defRPr sz="20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23884629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Shape 29"/>
        <p:cNvGrpSpPr/>
        <p:nvPr/>
      </p:nvGrpSpPr>
      <p:grpSpPr>
        <a:xfrm>
          <a:off x="0" y="0"/>
          <a:ext cx="0" cy="0"/>
          <a:chOff x="0" y="0"/>
          <a:chExt cx="0" cy="0"/>
        </a:xfrm>
      </p:grpSpPr>
      <p:sp>
        <p:nvSpPr>
          <p:cNvPr id="30" name="Shape 30"/>
          <p:cNvSpPr txBox="1">
            <a:spLocks noGrp="1"/>
          </p:cNvSpPr>
          <p:nvPr>
            <p:ph type="title"/>
          </p:nvPr>
        </p:nvSpPr>
        <p:spPr>
          <a:xfrm>
            <a:off x="914400" y="609600"/>
            <a:ext cx="7086600" cy="1143000"/>
          </a:xfrm>
          <a:prstGeom prst="rect">
            <a:avLst/>
          </a:prstGeom>
          <a:noFill/>
          <a:ln>
            <a:noFill/>
          </a:ln>
        </p:spPr>
        <p:txBody>
          <a:bodyPr lIns="91425" tIns="91425" rIns="91425" bIns="91425" anchor="ctr" anchorCtr="0"/>
          <a:lstStyle>
            <a:lvl1pPr marL="0" marR="0" lvl="0" indent="0" algn="ctr" rtl="0">
              <a:spcBef>
                <a:spcPts val="0"/>
              </a:spcBef>
              <a:buClr>
                <a:schemeClr val="dk1"/>
              </a:buClr>
              <a:buFont typeface="Calibri"/>
              <a:buNone/>
              <a:defRPr sz="4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1" name="Shape 31"/>
          <p:cNvSpPr txBox="1">
            <a:spLocks noGrp="1"/>
          </p:cNvSpPr>
          <p:nvPr>
            <p:ph type="body" idx="1"/>
          </p:nvPr>
        </p:nvSpPr>
        <p:spPr>
          <a:xfrm>
            <a:off x="914400" y="1981200"/>
            <a:ext cx="7086600" cy="1981199"/>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2" name="Shape 32"/>
          <p:cNvSpPr txBox="1">
            <a:spLocks noGrp="1"/>
          </p:cNvSpPr>
          <p:nvPr>
            <p:ph type="body" idx="2"/>
          </p:nvPr>
        </p:nvSpPr>
        <p:spPr>
          <a:xfrm>
            <a:off x="914400" y="4114800"/>
            <a:ext cx="7086600" cy="1981199"/>
          </a:xfrm>
          <a:prstGeom prst="rect">
            <a:avLst/>
          </a:prstGeom>
          <a:noFill/>
          <a:ln>
            <a:noFill/>
          </a:ln>
        </p:spPr>
        <p:txBody>
          <a:bodyPr lIns="91425" tIns="91425" rIns="91425" bIns="91425" anchor="t" anchorCtr="0"/>
          <a:lstStyle>
            <a:lvl1pPr marL="342900" marR="0" lvl="0" indent="-139700" algn="l" rtl="0">
              <a:spcBef>
                <a:spcPts val="640"/>
              </a:spcBef>
              <a:buClr>
                <a:schemeClr val="dk1"/>
              </a:buClr>
              <a:buSzPct val="100000"/>
              <a:buFont typeface="Arial"/>
              <a:buChar char="•"/>
              <a:defRPr sz="3200" b="0" i="0" u="none" strike="noStrike" cap="none">
                <a:solidFill>
                  <a:schemeClr val="dk1"/>
                </a:solidFill>
                <a:latin typeface="Calibri"/>
                <a:ea typeface="Calibri"/>
                <a:cs typeface="Calibri"/>
                <a:sym typeface="Calibri"/>
              </a:defRPr>
            </a:lvl1pPr>
            <a:lvl2pPr marL="742950" marR="0" lvl="1" indent="-107950" algn="l" rtl="0">
              <a:spcBef>
                <a:spcPts val="560"/>
              </a:spcBef>
              <a:buClr>
                <a:schemeClr val="dk1"/>
              </a:buClr>
              <a:buSzPct val="100000"/>
              <a:buFont typeface="Arial"/>
              <a:buChar char="–"/>
              <a:defRPr sz="2800" b="0" i="0" u="none" strike="noStrike" cap="none">
                <a:solidFill>
                  <a:schemeClr val="dk1"/>
                </a:solidFill>
                <a:latin typeface="Calibri"/>
                <a:ea typeface="Calibri"/>
                <a:cs typeface="Calibri"/>
                <a:sym typeface="Calibri"/>
              </a:defRPr>
            </a:lvl2pPr>
            <a:lvl3pPr marL="1143000" marR="0" lvl="2" indent="-76200" algn="l" rtl="0">
              <a:spcBef>
                <a:spcPts val="48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3pPr>
            <a:lvl4pPr marL="1600200" marR="0" lvl="3"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4pPr>
            <a:lvl5pPr marL="2057400" marR="0" lvl="4"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5pPr>
            <a:lvl6pPr marL="2514600" marR="0" lvl="5"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800" marR="0" lvl="6"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9000" marR="0" lvl="7"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6200" marR="0" lvl="8" indent="-101600" algn="l" rtl="0">
              <a:spcBef>
                <a:spcPts val="4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33" name="Shape 33"/>
          <p:cNvSpPr txBox="1">
            <a:spLocks noGrp="1"/>
          </p:cNvSpPr>
          <p:nvPr>
            <p:ph type="sldNum" idx="12"/>
          </p:nvPr>
        </p:nvSpPr>
        <p:spPr>
          <a:xfrm>
            <a:off x="6553200" y="6356350"/>
            <a:ext cx="2133599" cy="365125"/>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a:t>
            </a:fld>
            <a:endParaRPr lang="en-US" sz="1200">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41961321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9" name="Rectangle 8"/>
          <p:cNvSpPr/>
          <p:nvPr userDrawn="1"/>
        </p:nvSpPr>
        <p:spPr>
          <a:xfrm>
            <a:off x="1" y="6063449"/>
            <a:ext cx="9144000" cy="7945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 name="Title 1"/>
          <p:cNvSpPr>
            <a:spLocks noGrp="1"/>
          </p:cNvSpPr>
          <p:nvPr>
            <p:ph type="ctrTitle"/>
          </p:nvPr>
        </p:nvSpPr>
        <p:spPr>
          <a:xfrm>
            <a:off x="605904" y="731752"/>
            <a:ext cx="7908326" cy="2387600"/>
          </a:xfrm>
        </p:spPr>
        <p:txBody>
          <a:bodyPr anchor="t"/>
          <a:lstStyle>
            <a:lvl1pPr algn="l">
              <a:defRPr sz="4500" b="1">
                <a:solidFill>
                  <a:srgbClr val="132F45"/>
                </a:solidFill>
              </a:defRPr>
            </a:lvl1pPr>
          </a:lstStyle>
          <a:p>
            <a:r>
              <a:rPr lang="en-US" dirty="0"/>
              <a:t>Click to edit Master title style</a:t>
            </a:r>
          </a:p>
        </p:txBody>
      </p:sp>
      <p:sp>
        <p:nvSpPr>
          <p:cNvPr id="3" name="Subtitle 2"/>
          <p:cNvSpPr>
            <a:spLocks noGrp="1"/>
          </p:cNvSpPr>
          <p:nvPr>
            <p:ph type="subTitle" idx="1" hasCustomPrompt="1"/>
          </p:nvPr>
        </p:nvSpPr>
        <p:spPr>
          <a:xfrm>
            <a:off x="1649026" y="3932531"/>
            <a:ext cx="6858000" cy="1624135"/>
          </a:xfrm>
        </p:spPr>
        <p:txBody>
          <a:bodyPr>
            <a:normAutofit/>
          </a:bodyPr>
          <a:lstStyle>
            <a:lvl1pPr marL="0" indent="0" algn="r">
              <a:lnSpc>
                <a:spcPct val="100000"/>
              </a:lnSpc>
              <a:spcBef>
                <a:spcPts val="0"/>
              </a:spcBef>
              <a:buNone/>
              <a:defRPr sz="1500">
                <a:solidFill>
                  <a:srgbClr val="132F45"/>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Presenters</a:t>
            </a:r>
          </a:p>
        </p:txBody>
      </p:sp>
      <p:sp>
        <p:nvSpPr>
          <p:cNvPr id="22" name="Text Placeholder 21"/>
          <p:cNvSpPr>
            <a:spLocks noGrp="1"/>
          </p:cNvSpPr>
          <p:nvPr>
            <p:ph type="body" sz="quarter" idx="10" hasCustomPrompt="1"/>
          </p:nvPr>
        </p:nvSpPr>
        <p:spPr>
          <a:xfrm>
            <a:off x="1642367" y="3400599"/>
            <a:ext cx="6860381" cy="620712"/>
          </a:xfrm>
        </p:spPr>
        <p:txBody>
          <a:bodyPr/>
          <a:lstStyle>
            <a:lvl1pPr marL="0" indent="0" algn="r">
              <a:buNone/>
              <a:defRPr b="0" baseline="0">
                <a:solidFill>
                  <a:srgbClr val="132F45"/>
                </a:solidFill>
              </a:defRPr>
            </a:lvl1pPr>
          </a:lstStyle>
          <a:p>
            <a:pPr lvl="0"/>
            <a:r>
              <a:rPr lang="en-US" dirty="0"/>
              <a:t>Date</a:t>
            </a:r>
          </a:p>
        </p:txBody>
      </p:sp>
      <p:sp>
        <p:nvSpPr>
          <p:cNvPr id="12" name="Rectangle 11"/>
          <p:cNvSpPr/>
          <p:nvPr userDrawn="1"/>
        </p:nvSpPr>
        <p:spPr>
          <a:xfrm>
            <a:off x="0" y="6187737"/>
            <a:ext cx="9144001" cy="668813"/>
          </a:xfrm>
          <a:prstGeom prst="rect">
            <a:avLst/>
          </a:prstGeom>
          <a:solidFill>
            <a:srgbClr val="132F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3" name="TextBox 12"/>
          <p:cNvSpPr txBox="1"/>
          <p:nvPr userDrawn="1"/>
        </p:nvSpPr>
        <p:spPr>
          <a:xfrm>
            <a:off x="592584" y="6395548"/>
            <a:ext cx="7921646" cy="346249"/>
          </a:xfrm>
          <a:prstGeom prst="rect">
            <a:avLst/>
          </a:prstGeom>
          <a:noFill/>
        </p:spPr>
        <p:txBody>
          <a:bodyPr wrap="square" rtlCol="0">
            <a:spAutoFit/>
          </a:bodyPr>
          <a:lstStyle/>
          <a:p>
            <a:pPr algn="r"/>
            <a:r>
              <a:rPr lang="en-US" sz="825" dirty="0">
                <a:solidFill>
                  <a:schemeClr val="bg1"/>
                </a:solidFill>
              </a:rPr>
              <a:t>@</a:t>
            </a:r>
            <a:r>
              <a:rPr lang="en-US" sz="825" dirty="0" err="1">
                <a:solidFill>
                  <a:schemeClr val="bg1"/>
                </a:solidFill>
              </a:rPr>
              <a:t>MENTOR</a:t>
            </a:r>
            <a:r>
              <a:rPr lang="en-US" sz="825" baseline="0" dirty="0" err="1">
                <a:solidFill>
                  <a:schemeClr val="bg1"/>
                </a:solidFill>
              </a:rPr>
              <a:t>National</a:t>
            </a:r>
            <a:r>
              <a:rPr lang="en-US" sz="825" baseline="0" dirty="0">
                <a:solidFill>
                  <a:schemeClr val="bg1"/>
                </a:solidFill>
              </a:rPr>
              <a:t>									www.mentoring.org</a:t>
            </a:r>
            <a:endParaRPr lang="en-US" sz="825" dirty="0">
              <a:solidFill>
                <a:schemeClr val="bg1"/>
              </a:solidFill>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84494" y="5679376"/>
            <a:ext cx="1775012" cy="1828800"/>
          </a:xfrm>
          <a:prstGeom prst="rect">
            <a:avLst/>
          </a:prstGeom>
        </p:spPr>
      </p:pic>
    </p:spTree>
    <p:extLst>
      <p:ext uri="{BB962C8B-B14F-4D97-AF65-F5344CB8AC3E}">
        <p14:creationId xmlns:p14="http://schemas.microsoft.com/office/powerpoint/2010/main" val="3100264944"/>
      </p:ext>
    </p:extLst>
  </p:cSld>
  <p:clrMapOvr>
    <a:masterClrMapping/>
  </p:clrMapOvr>
  <p:extLst>
    <p:ext uri="{DCECCB84-F9BA-43D5-87BE-67443E8EF086}">
      <p15:sldGuideLst xmlns:p15="http://schemas.microsoft.com/office/powerpoint/2012/main">
        <p15:guide id="1" orient="horz" pos="2160">
          <p15:clr>
            <a:srgbClr val="FBAE40"/>
          </p15:clr>
        </p15:guide>
        <p15:guide id="2" pos="576">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710214"/>
            <a:ext cx="7886700" cy="4057650"/>
          </a:xfrm>
        </p:spPr>
        <p:txBody>
          <a:bodyPr/>
          <a:lstStyle>
            <a:lvl1pPr marL="428625" indent="-428625">
              <a:buClr>
                <a:schemeClr val="accent1"/>
              </a:buClr>
              <a:buFont typeface="+mj-lt"/>
              <a:buAutoNum type="romanUcPeriod"/>
              <a:defRPr/>
            </a:lvl1pPr>
            <a:lvl2pPr marL="728663" indent="-385763">
              <a:buClr>
                <a:schemeClr val="accent1"/>
              </a:buClr>
              <a:buFont typeface="+mj-lt"/>
              <a:buAutoNum type="romanUcPeriod"/>
              <a:defRPr/>
            </a:lvl2pPr>
            <a:lvl3pPr marL="1071563" indent="-385763">
              <a:buClr>
                <a:schemeClr val="accent1"/>
              </a:buClr>
              <a:buFont typeface="+mj-lt"/>
              <a:buAutoNum type="romanUcPeriod"/>
              <a:defRPr/>
            </a:lvl3pPr>
            <a:lvl4pPr marL="1328738" indent="-300038">
              <a:buClr>
                <a:schemeClr val="accent1"/>
              </a:buClr>
              <a:buFont typeface="+mj-lt"/>
              <a:buAutoNum type="romanUcPeriod"/>
              <a:defRPr/>
            </a:lvl4pPr>
            <a:lvl5pPr marL="1671638" indent="-300038">
              <a:buClr>
                <a:schemeClr val="accent1"/>
              </a:buClr>
              <a:buFont typeface="+mj-lt"/>
              <a:buAutoNum type="romanUcPerio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Box 7"/>
          <p:cNvSpPr txBox="1"/>
          <p:nvPr userDrawn="1"/>
        </p:nvSpPr>
        <p:spPr>
          <a:xfrm>
            <a:off x="625878" y="621431"/>
            <a:ext cx="6565037" cy="600164"/>
          </a:xfrm>
          <a:prstGeom prst="rect">
            <a:avLst/>
          </a:prstGeom>
          <a:noFill/>
        </p:spPr>
        <p:txBody>
          <a:bodyPr wrap="square" rtlCol="0">
            <a:spAutoFit/>
          </a:bodyPr>
          <a:lstStyle/>
          <a:p>
            <a:r>
              <a:rPr lang="en-US" sz="3300" b="1" dirty="0"/>
              <a:t>Table of Contents</a:t>
            </a:r>
          </a:p>
        </p:txBody>
      </p:sp>
    </p:spTree>
    <p:extLst>
      <p:ext uri="{BB962C8B-B14F-4D97-AF65-F5344CB8AC3E}">
        <p14:creationId xmlns:p14="http://schemas.microsoft.com/office/powerpoint/2010/main" val="12766127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710214"/>
            <a:ext cx="7886700" cy="4057650"/>
          </a:xfrm>
        </p:spPr>
        <p:txBody>
          <a:bodyPr/>
          <a:lstStyle>
            <a:lvl1pPr marL="428625" indent="-428625">
              <a:buClr>
                <a:schemeClr val="accent1"/>
              </a:buClr>
              <a:buFont typeface="+mj-lt"/>
              <a:buAutoNum type="romanUcPeriod"/>
              <a:defRPr/>
            </a:lvl1pPr>
            <a:lvl2pPr marL="728663" indent="-385763">
              <a:buClr>
                <a:schemeClr val="accent1"/>
              </a:buClr>
              <a:buFont typeface="+mj-lt"/>
              <a:buAutoNum type="romanUcPeriod"/>
              <a:defRPr/>
            </a:lvl2pPr>
            <a:lvl3pPr marL="1071563" indent="-385763">
              <a:buClr>
                <a:schemeClr val="accent1"/>
              </a:buClr>
              <a:buFont typeface="+mj-lt"/>
              <a:buAutoNum type="romanUcPeriod"/>
              <a:defRPr/>
            </a:lvl3pPr>
            <a:lvl4pPr marL="1328738" indent="-300038">
              <a:buClr>
                <a:schemeClr val="accent1"/>
              </a:buClr>
              <a:buFont typeface="+mj-lt"/>
              <a:buAutoNum type="romanUcPeriod"/>
              <a:defRPr/>
            </a:lvl4pPr>
            <a:lvl5pPr marL="1671638" indent="-300038">
              <a:buClr>
                <a:schemeClr val="accent1"/>
              </a:buClr>
              <a:buFont typeface="+mj-lt"/>
              <a:buAutoNum type="romanUcPerio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Box 7"/>
          <p:cNvSpPr txBox="1"/>
          <p:nvPr userDrawn="1"/>
        </p:nvSpPr>
        <p:spPr>
          <a:xfrm>
            <a:off x="625878" y="621431"/>
            <a:ext cx="6565037" cy="600164"/>
          </a:xfrm>
          <a:prstGeom prst="rect">
            <a:avLst/>
          </a:prstGeom>
          <a:noFill/>
        </p:spPr>
        <p:txBody>
          <a:bodyPr wrap="square" rtlCol="0">
            <a:spAutoFit/>
          </a:bodyPr>
          <a:lstStyle/>
          <a:p>
            <a:r>
              <a:rPr lang="en-US" sz="3300" b="1" dirty="0"/>
              <a:t>Table of Contents</a:t>
            </a:r>
          </a:p>
        </p:txBody>
      </p:sp>
    </p:spTree>
    <p:extLst>
      <p:ext uri="{BB962C8B-B14F-4D97-AF65-F5344CB8AC3E}">
        <p14:creationId xmlns:p14="http://schemas.microsoft.com/office/powerpoint/2010/main" val="85288283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Divider 1">
    <p:spTree>
      <p:nvGrpSpPr>
        <p:cNvPr id="1" name=""/>
        <p:cNvGrpSpPr/>
        <p:nvPr/>
      </p:nvGrpSpPr>
      <p:grpSpPr>
        <a:xfrm>
          <a:off x="0" y="0"/>
          <a:ext cx="0" cy="0"/>
          <a:chOff x="0" y="0"/>
          <a:chExt cx="0" cy="0"/>
        </a:xfrm>
      </p:grpSpPr>
      <p:sp>
        <p:nvSpPr>
          <p:cNvPr id="11" name="Rectangle 10"/>
          <p:cNvSpPr/>
          <p:nvPr userDrawn="1"/>
        </p:nvSpPr>
        <p:spPr>
          <a:xfrm>
            <a:off x="1" y="6063449"/>
            <a:ext cx="9144000" cy="7945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5" name="Picture 4"/>
          <p:cNvPicPr>
            <a:picLocks noChangeAspect="1"/>
          </p:cNvPicPr>
          <p:nvPr userDrawn="1"/>
        </p:nvPicPr>
        <p:blipFill rotWithShape="1">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a:stretch/>
        </p:blipFill>
        <p:spPr>
          <a:xfrm>
            <a:off x="6025062" y="726502"/>
            <a:ext cx="3118939" cy="4151376"/>
          </a:xfrm>
          <a:prstGeom prst="rect">
            <a:avLst/>
          </a:prstGeom>
        </p:spPr>
      </p:pic>
      <p:sp>
        <p:nvSpPr>
          <p:cNvPr id="2" name="Title 1"/>
          <p:cNvSpPr>
            <a:spLocks noGrp="1"/>
          </p:cNvSpPr>
          <p:nvPr>
            <p:ph type="ctrTitle" hasCustomPrompt="1"/>
          </p:nvPr>
        </p:nvSpPr>
        <p:spPr>
          <a:xfrm>
            <a:off x="605904" y="731752"/>
            <a:ext cx="5193434" cy="2387600"/>
          </a:xfrm>
        </p:spPr>
        <p:txBody>
          <a:bodyPr anchor="b"/>
          <a:lstStyle>
            <a:lvl1pPr algn="l">
              <a:defRPr sz="4500" b="1">
                <a:solidFill>
                  <a:srgbClr val="132F45"/>
                </a:solidFill>
              </a:defRPr>
            </a:lvl1pPr>
          </a:lstStyle>
          <a:p>
            <a:r>
              <a:rPr lang="en-US" dirty="0"/>
              <a:t>Section Header Here</a:t>
            </a:r>
          </a:p>
        </p:txBody>
      </p:sp>
      <p:sp>
        <p:nvSpPr>
          <p:cNvPr id="3" name="Subtitle 2"/>
          <p:cNvSpPr>
            <a:spLocks noGrp="1"/>
          </p:cNvSpPr>
          <p:nvPr>
            <p:ph type="subTitle" idx="1" hasCustomPrompt="1"/>
          </p:nvPr>
        </p:nvSpPr>
        <p:spPr>
          <a:xfrm>
            <a:off x="605903" y="3253276"/>
            <a:ext cx="5193434" cy="1624135"/>
          </a:xfrm>
        </p:spPr>
        <p:txBody>
          <a:bodyPr>
            <a:normAutofit/>
          </a:bodyPr>
          <a:lstStyle>
            <a:lvl1pPr marL="0" indent="0" algn="l">
              <a:lnSpc>
                <a:spcPct val="100000"/>
              </a:lnSpc>
              <a:spcBef>
                <a:spcPts val="0"/>
              </a:spcBef>
              <a:buNone/>
              <a:defRPr sz="2100">
                <a:solidFill>
                  <a:schemeClr val="accent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Subtitle Text</a:t>
            </a:r>
          </a:p>
        </p:txBody>
      </p:sp>
      <p:sp>
        <p:nvSpPr>
          <p:cNvPr id="16" name="Rectangle 15"/>
          <p:cNvSpPr/>
          <p:nvPr userDrawn="1"/>
        </p:nvSpPr>
        <p:spPr>
          <a:xfrm>
            <a:off x="0" y="6187737"/>
            <a:ext cx="9144001" cy="668813"/>
          </a:xfrm>
          <a:prstGeom prst="rect">
            <a:avLst/>
          </a:prstGeom>
          <a:solidFill>
            <a:srgbClr val="132F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7" name="TextBox 16"/>
          <p:cNvSpPr txBox="1"/>
          <p:nvPr userDrawn="1"/>
        </p:nvSpPr>
        <p:spPr>
          <a:xfrm>
            <a:off x="592584" y="6395548"/>
            <a:ext cx="7921646" cy="346249"/>
          </a:xfrm>
          <a:prstGeom prst="rect">
            <a:avLst/>
          </a:prstGeom>
          <a:noFill/>
        </p:spPr>
        <p:txBody>
          <a:bodyPr wrap="square" rtlCol="0">
            <a:spAutoFit/>
          </a:bodyPr>
          <a:lstStyle/>
          <a:p>
            <a:pPr algn="r"/>
            <a:r>
              <a:rPr lang="en-US" sz="825" dirty="0">
                <a:solidFill>
                  <a:schemeClr val="bg1"/>
                </a:solidFill>
              </a:rPr>
              <a:t>@</a:t>
            </a:r>
            <a:r>
              <a:rPr lang="en-US" sz="825" dirty="0" err="1">
                <a:solidFill>
                  <a:schemeClr val="bg1"/>
                </a:solidFill>
              </a:rPr>
              <a:t>MENTOR</a:t>
            </a:r>
            <a:r>
              <a:rPr lang="en-US" sz="825" baseline="0" dirty="0" err="1">
                <a:solidFill>
                  <a:schemeClr val="bg1"/>
                </a:solidFill>
              </a:rPr>
              <a:t>National</a:t>
            </a:r>
            <a:r>
              <a:rPr lang="en-US" sz="825" baseline="0" dirty="0">
                <a:solidFill>
                  <a:schemeClr val="bg1"/>
                </a:solidFill>
              </a:rPr>
              <a:t>									www.mentoring.org</a:t>
            </a:r>
            <a:endParaRPr lang="en-US" sz="825" dirty="0">
              <a:solidFill>
                <a:schemeClr val="bg1"/>
              </a:solidFill>
            </a:endParaRP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684494" y="5679376"/>
            <a:ext cx="1775012" cy="1828800"/>
          </a:xfrm>
          <a:prstGeom prst="rect">
            <a:avLst/>
          </a:prstGeom>
        </p:spPr>
      </p:pic>
    </p:spTree>
    <p:extLst>
      <p:ext uri="{BB962C8B-B14F-4D97-AF65-F5344CB8AC3E}">
        <p14:creationId xmlns:p14="http://schemas.microsoft.com/office/powerpoint/2010/main" val="3672312001"/>
      </p:ext>
    </p:extLst>
  </p:cSld>
  <p:clrMapOvr>
    <a:masterClrMapping/>
  </p:clrMapOvr>
  <p:extLst>
    <p:ext uri="{DCECCB84-F9BA-43D5-87BE-67443E8EF086}">
      <p15:sldGuideLst xmlns:p15="http://schemas.microsoft.com/office/powerpoint/2012/main">
        <p15:guide id="1" orient="horz" pos="2160">
          <p15:clr>
            <a:srgbClr val="FBAE40"/>
          </p15:clr>
        </p15:guide>
        <p15:guide id="2" pos="576">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Divider 2">
    <p:spTree>
      <p:nvGrpSpPr>
        <p:cNvPr id="1" name=""/>
        <p:cNvGrpSpPr/>
        <p:nvPr/>
      </p:nvGrpSpPr>
      <p:grpSpPr>
        <a:xfrm>
          <a:off x="0" y="0"/>
          <a:ext cx="0" cy="0"/>
          <a:chOff x="0" y="0"/>
          <a:chExt cx="0" cy="0"/>
        </a:xfrm>
      </p:grpSpPr>
      <p:sp>
        <p:nvSpPr>
          <p:cNvPr id="11" name="Rectangle 10"/>
          <p:cNvSpPr/>
          <p:nvPr userDrawn="1"/>
        </p:nvSpPr>
        <p:spPr>
          <a:xfrm>
            <a:off x="1" y="6063449"/>
            <a:ext cx="9144000" cy="7945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 name="Title 1"/>
          <p:cNvSpPr>
            <a:spLocks noGrp="1"/>
          </p:cNvSpPr>
          <p:nvPr>
            <p:ph type="ctrTitle" hasCustomPrompt="1"/>
          </p:nvPr>
        </p:nvSpPr>
        <p:spPr>
          <a:xfrm>
            <a:off x="605904" y="731752"/>
            <a:ext cx="5193434" cy="2387600"/>
          </a:xfrm>
        </p:spPr>
        <p:txBody>
          <a:bodyPr anchor="b"/>
          <a:lstStyle>
            <a:lvl1pPr algn="l">
              <a:defRPr sz="4500" b="1">
                <a:solidFill>
                  <a:srgbClr val="132F45"/>
                </a:solidFill>
              </a:defRPr>
            </a:lvl1pPr>
          </a:lstStyle>
          <a:p>
            <a:r>
              <a:rPr lang="en-US" dirty="0"/>
              <a:t>Section Header Here</a:t>
            </a:r>
          </a:p>
        </p:txBody>
      </p:sp>
      <p:sp>
        <p:nvSpPr>
          <p:cNvPr id="3" name="Subtitle 2"/>
          <p:cNvSpPr>
            <a:spLocks noGrp="1"/>
          </p:cNvSpPr>
          <p:nvPr>
            <p:ph type="subTitle" idx="1" hasCustomPrompt="1"/>
          </p:nvPr>
        </p:nvSpPr>
        <p:spPr>
          <a:xfrm>
            <a:off x="605903" y="3253276"/>
            <a:ext cx="5193434" cy="1624135"/>
          </a:xfrm>
        </p:spPr>
        <p:txBody>
          <a:bodyPr>
            <a:normAutofit/>
          </a:bodyPr>
          <a:lstStyle>
            <a:lvl1pPr marL="0" indent="0" algn="l">
              <a:lnSpc>
                <a:spcPct val="100000"/>
              </a:lnSpc>
              <a:spcBef>
                <a:spcPts val="0"/>
              </a:spcBef>
              <a:buNone/>
              <a:defRPr sz="2100">
                <a:solidFill>
                  <a:schemeClr val="accent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Subtitle Text</a:t>
            </a:r>
          </a:p>
        </p:txBody>
      </p:sp>
      <p:sp>
        <p:nvSpPr>
          <p:cNvPr id="16" name="Rectangle 15"/>
          <p:cNvSpPr/>
          <p:nvPr userDrawn="1"/>
        </p:nvSpPr>
        <p:spPr>
          <a:xfrm>
            <a:off x="0" y="6187737"/>
            <a:ext cx="9144001" cy="668813"/>
          </a:xfrm>
          <a:prstGeom prst="rect">
            <a:avLst/>
          </a:prstGeom>
          <a:solidFill>
            <a:srgbClr val="132F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7" name="TextBox 16"/>
          <p:cNvSpPr txBox="1"/>
          <p:nvPr userDrawn="1"/>
        </p:nvSpPr>
        <p:spPr>
          <a:xfrm>
            <a:off x="592584" y="6395548"/>
            <a:ext cx="7921646" cy="346249"/>
          </a:xfrm>
          <a:prstGeom prst="rect">
            <a:avLst/>
          </a:prstGeom>
          <a:noFill/>
        </p:spPr>
        <p:txBody>
          <a:bodyPr wrap="square" rtlCol="0">
            <a:spAutoFit/>
          </a:bodyPr>
          <a:lstStyle/>
          <a:p>
            <a:pPr algn="r"/>
            <a:r>
              <a:rPr lang="en-US" sz="825" dirty="0">
                <a:solidFill>
                  <a:schemeClr val="bg1"/>
                </a:solidFill>
              </a:rPr>
              <a:t>@</a:t>
            </a:r>
            <a:r>
              <a:rPr lang="en-US" sz="825" dirty="0" err="1">
                <a:solidFill>
                  <a:schemeClr val="bg1"/>
                </a:solidFill>
              </a:rPr>
              <a:t>MENTOR</a:t>
            </a:r>
            <a:r>
              <a:rPr lang="en-US" sz="825" baseline="0" dirty="0" err="1">
                <a:solidFill>
                  <a:schemeClr val="bg1"/>
                </a:solidFill>
              </a:rPr>
              <a:t>National</a:t>
            </a:r>
            <a:r>
              <a:rPr lang="en-US" sz="825" baseline="0" dirty="0">
                <a:solidFill>
                  <a:schemeClr val="bg1"/>
                </a:solidFill>
              </a:rPr>
              <a:t>									www.mentoring.org</a:t>
            </a:r>
            <a:endParaRPr lang="en-US" sz="825" dirty="0">
              <a:solidFill>
                <a:schemeClr val="bg1"/>
              </a:solidFill>
            </a:endParaRPr>
          </a:p>
        </p:txBody>
      </p:sp>
      <p:pic>
        <p:nvPicPr>
          <p:cNvPr id="4" name="Picture 3"/>
          <p:cNvPicPr>
            <a:picLocks noChangeAspect="1"/>
          </p:cNvPicPr>
          <p:nvPr userDrawn="1"/>
        </p:nvPicPr>
        <p:blipFill rotWithShape="1">
          <a:blip r:embed="rId2">
            <a:duotone>
              <a:schemeClr val="accent2">
                <a:shade val="45000"/>
                <a:satMod val="135000"/>
              </a:schemeClr>
              <a:prstClr val="white"/>
            </a:duotone>
            <a:extLst>
              <a:ext uri="{28A0092B-C50C-407E-A947-70E740481C1C}">
                <a14:useLocalDpi xmlns:a14="http://schemas.microsoft.com/office/drawing/2010/main" val="0"/>
              </a:ext>
            </a:extLst>
          </a:blip>
          <a:srcRect l="19049" r="13966"/>
          <a:stretch/>
        </p:blipFill>
        <p:spPr>
          <a:xfrm>
            <a:off x="6012401" y="724788"/>
            <a:ext cx="3129378" cy="4154804"/>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684494" y="5679376"/>
            <a:ext cx="1775012" cy="1828800"/>
          </a:xfrm>
          <a:prstGeom prst="rect">
            <a:avLst/>
          </a:prstGeom>
        </p:spPr>
      </p:pic>
    </p:spTree>
    <p:extLst>
      <p:ext uri="{BB962C8B-B14F-4D97-AF65-F5344CB8AC3E}">
        <p14:creationId xmlns:p14="http://schemas.microsoft.com/office/powerpoint/2010/main" val="4110293962"/>
      </p:ext>
    </p:extLst>
  </p:cSld>
  <p:clrMapOvr>
    <a:masterClrMapping/>
  </p:clrMapOvr>
  <p:extLst>
    <p:ext uri="{DCECCB84-F9BA-43D5-87BE-67443E8EF086}">
      <p15:sldGuideLst xmlns:p15="http://schemas.microsoft.com/office/powerpoint/2012/main">
        <p15:guide id="1" orient="horz" pos="2160">
          <p15:clr>
            <a:srgbClr val="FBAE40"/>
          </p15:clr>
        </p15:guide>
        <p15:guide id="2" pos="576">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Divider 3">
    <p:spTree>
      <p:nvGrpSpPr>
        <p:cNvPr id="1" name=""/>
        <p:cNvGrpSpPr/>
        <p:nvPr/>
      </p:nvGrpSpPr>
      <p:grpSpPr>
        <a:xfrm>
          <a:off x="0" y="0"/>
          <a:ext cx="0" cy="0"/>
          <a:chOff x="0" y="0"/>
          <a:chExt cx="0" cy="0"/>
        </a:xfrm>
      </p:grpSpPr>
      <p:sp>
        <p:nvSpPr>
          <p:cNvPr id="10" name="Rectangle 9"/>
          <p:cNvSpPr/>
          <p:nvPr userDrawn="1"/>
        </p:nvSpPr>
        <p:spPr>
          <a:xfrm>
            <a:off x="1" y="6063449"/>
            <a:ext cx="9144000" cy="7945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5" name="Picture 4"/>
          <p:cNvPicPr>
            <a:picLocks noChangeAspect="1"/>
          </p:cNvPicPr>
          <p:nvPr userDrawn="1"/>
        </p:nvPicPr>
        <p:blipFill rotWithShape="1">
          <a:blip r:embed="rId2" cstate="print">
            <a:duotone>
              <a:schemeClr val="accent4">
                <a:shade val="45000"/>
                <a:satMod val="135000"/>
              </a:schemeClr>
              <a:prstClr val="white"/>
            </a:duotone>
            <a:extLst>
              <a:ext uri="{28A0092B-C50C-407E-A947-70E740481C1C}">
                <a14:useLocalDpi xmlns:a14="http://schemas.microsoft.com/office/drawing/2010/main" val="0"/>
              </a:ext>
            </a:extLst>
          </a:blip>
          <a:srcRect r="70"/>
          <a:stretch/>
        </p:blipFill>
        <p:spPr>
          <a:xfrm>
            <a:off x="6013554" y="726502"/>
            <a:ext cx="3128227" cy="4151376"/>
          </a:xfrm>
          <a:prstGeom prst="rect">
            <a:avLst/>
          </a:prstGeom>
        </p:spPr>
      </p:pic>
      <p:sp>
        <p:nvSpPr>
          <p:cNvPr id="2" name="Title 1"/>
          <p:cNvSpPr>
            <a:spLocks noGrp="1"/>
          </p:cNvSpPr>
          <p:nvPr>
            <p:ph type="ctrTitle" hasCustomPrompt="1"/>
          </p:nvPr>
        </p:nvSpPr>
        <p:spPr>
          <a:xfrm>
            <a:off x="605904" y="731752"/>
            <a:ext cx="5193434" cy="2387600"/>
          </a:xfrm>
        </p:spPr>
        <p:txBody>
          <a:bodyPr anchor="b"/>
          <a:lstStyle>
            <a:lvl1pPr algn="l">
              <a:defRPr sz="4500" b="1">
                <a:solidFill>
                  <a:srgbClr val="132F45"/>
                </a:solidFill>
              </a:defRPr>
            </a:lvl1pPr>
          </a:lstStyle>
          <a:p>
            <a:r>
              <a:rPr lang="en-US" dirty="0"/>
              <a:t>Section Header Here</a:t>
            </a:r>
          </a:p>
        </p:txBody>
      </p:sp>
      <p:sp>
        <p:nvSpPr>
          <p:cNvPr id="3" name="Subtitle 2"/>
          <p:cNvSpPr>
            <a:spLocks noGrp="1"/>
          </p:cNvSpPr>
          <p:nvPr>
            <p:ph type="subTitle" idx="1" hasCustomPrompt="1"/>
          </p:nvPr>
        </p:nvSpPr>
        <p:spPr>
          <a:xfrm>
            <a:off x="605903" y="3253276"/>
            <a:ext cx="5193434" cy="1624135"/>
          </a:xfrm>
        </p:spPr>
        <p:txBody>
          <a:bodyPr>
            <a:normAutofit/>
          </a:bodyPr>
          <a:lstStyle>
            <a:lvl1pPr marL="0" indent="0" algn="l">
              <a:lnSpc>
                <a:spcPct val="100000"/>
              </a:lnSpc>
              <a:spcBef>
                <a:spcPts val="0"/>
              </a:spcBef>
              <a:buNone/>
              <a:defRPr sz="2100">
                <a:solidFill>
                  <a:schemeClr val="accent4"/>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Subtitle Text</a:t>
            </a:r>
          </a:p>
        </p:txBody>
      </p:sp>
      <p:sp>
        <p:nvSpPr>
          <p:cNvPr id="16" name="Rectangle 15"/>
          <p:cNvSpPr/>
          <p:nvPr userDrawn="1"/>
        </p:nvSpPr>
        <p:spPr>
          <a:xfrm>
            <a:off x="0" y="6187737"/>
            <a:ext cx="9144001" cy="668813"/>
          </a:xfrm>
          <a:prstGeom prst="rect">
            <a:avLst/>
          </a:prstGeom>
          <a:solidFill>
            <a:srgbClr val="132F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7" name="TextBox 16"/>
          <p:cNvSpPr txBox="1"/>
          <p:nvPr userDrawn="1"/>
        </p:nvSpPr>
        <p:spPr>
          <a:xfrm>
            <a:off x="592584" y="6395548"/>
            <a:ext cx="7921646" cy="346249"/>
          </a:xfrm>
          <a:prstGeom prst="rect">
            <a:avLst/>
          </a:prstGeom>
          <a:noFill/>
        </p:spPr>
        <p:txBody>
          <a:bodyPr wrap="square" rtlCol="0">
            <a:spAutoFit/>
          </a:bodyPr>
          <a:lstStyle/>
          <a:p>
            <a:pPr algn="r"/>
            <a:r>
              <a:rPr lang="en-US" sz="825" dirty="0">
                <a:solidFill>
                  <a:schemeClr val="bg1"/>
                </a:solidFill>
              </a:rPr>
              <a:t>@</a:t>
            </a:r>
            <a:r>
              <a:rPr lang="en-US" sz="825" dirty="0" err="1">
                <a:solidFill>
                  <a:schemeClr val="bg1"/>
                </a:solidFill>
              </a:rPr>
              <a:t>MENTOR</a:t>
            </a:r>
            <a:r>
              <a:rPr lang="en-US" sz="825" baseline="0" dirty="0" err="1">
                <a:solidFill>
                  <a:schemeClr val="bg1"/>
                </a:solidFill>
              </a:rPr>
              <a:t>National</a:t>
            </a:r>
            <a:r>
              <a:rPr lang="en-US" sz="825" baseline="0" dirty="0">
                <a:solidFill>
                  <a:schemeClr val="bg1"/>
                </a:solidFill>
              </a:rPr>
              <a:t>									www.mentoring.org</a:t>
            </a:r>
            <a:endParaRPr lang="en-US" sz="825" dirty="0">
              <a:solidFill>
                <a:schemeClr val="bg1"/>
              </a:solidFill>
            </a:endParaRP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684494" y="5679376"/>
            <a:ext cx="1775012" cy="1828800"/>
          </a:xfrm>
          <a:prstGeom prst="rect">
            <a:avLst/>
          </a:prstGeom>
        </p:spPr>
      </p:pic>
    </p:spTree>
    <p:extLst>
      <p:ext uri="{BB962C8B-B14F-4D97-AF65-F5344CB8AC3E}">
        <p14:creationId xmlns:p14="http://schemas.microsoft.com/office/powerpoint/2010/main" val="1448809881"/>
      </p:ext>
    </p:extLst>
  </p:cSld>
  <p:clrMapOvr>
    <a:masterClrMapping/>
  </p:clrMapOvr>
  <p:extLst>
    <p:ext uri="{DCECCB84-F9BA-43D5-87BE-67443E8EF086}">
      <p15:sldGuideLst xmlns:p15="http://schemas.microsoft.com/office/powerpoint/2012/main">
        <p15:guide id="1" orient="horz" pos="2160">
          <p15:clr>
            <a:srgbClr val="FBAE40"/>
          </p15:clr>
        </p15:guide>
        <p15:guide id="2" pos="576">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Divider 4">
    <p:spTree>
      <p:nvGrpSpPr>
        <p:cNvPr id="1" name=""/>
        <p:cNvGrpSpPr/>
        <p:nvPr/>
      </p:nvGrpSpPr>
      <p:grpSpPr>
        <a:xfrm>
          <a:off x="0" y="0"/>
          <a:ext cx="0" cy="0"/>
          <a:chOff x="0" y="0"/>
          <a:chExt cx="0" cy="0"/>
        </a:xfrm>
      </p:grpSpPr>
      <p:sp>
        <p:nvSpPr>
          <p:cNvPr id="10" name="Rectangle 9"/>
          <p:cNvSpPr/>
          <p:nvPr userDrawn="1"/>
        </p:nvSpPr>
        <p:spPr>
          <a:xfrm>
            <a:off x="1" y="6063449"/>
            <a:ext cx="9144000" cy="7945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5" name="Picture 4"/>
          <p:cNvPicPr>
            <a:picLocks noChangeAspect="1"/>
          </p:cNvPicPr>
          <p:nvPr userDrawn="1"/>
        </p:nvPicPr>
        <p:blipFill rotWithShape="1">
          <a:blip r:embed="rId2" cstate="print">
            <a:duotone>
              <a:schemeClr val="accent3">
                <a:shade val="45000"/>
                <a:satMod val="135000"/>
              </a:schemeClr>
              <a:prstClr val="white"/>
            </a:duotone>
            <a:extLst>
              <a:ext uri="{28A0092B-C50C-407E-A947-70E740481C1C}">
                <a14:useLocalDpi xmlns:a14="http://schemas.microsoft.com/office/drawing/2010/main" val="0"/>
              </a:ext>
            </a:extLst>
          </a:blip>
          <a:srcRect/>
          <a:stretch/>
        </p:blipFill>
        <p:spPr>
          <a:xfrm>
            <a:off x="6032374" y="739132"/>
            <a:ext cx="3112386" cy="4151376"/>
          </a:xfrm>
          <a:prstGeom prst="rect">
            <a:avLst/>
          </a:prstGeom>
        </p:spPr>
      </p:pic>
      <p:sp>
        <p:nvSpPr>
          <p:cNvPr id="2" name="Title 1"/>
          <p:cNvSpPr>
            <a:spLocks noGrp="1"/>
          </p:cNvSpPr>
          <p:nvPr>
            <p:ph type="ctrTitle" hasCustomPrompt="1"/>
          </p:nvPr>
        </p:nvSpPr>
        <p:spPr>
          <a:xfrm>
            <a:off x="605904" y="731752"/>
            <a:ext cx="5193434" cy="2387600"/>
          </a:xfrm>
        </p:spPr>
        <p:txBody>
          <a:bodyPr anchor="b"/>
          <a:lstStyle>
            <a:lvl1pPr algn="l">
              <a:defRPr sz="4500" b="1">
                <a:solidFill>
                  <a:srgbClr val="132F45"/>
                </a:solidFill>
              </a:defRPr>
            </a:lvl1pPr>
          </a:lstStyle>
          <a:p>
            <a:r>
              <a:rPr lang="en-US" dirty="0"/>
              <a:t>Section Header Here</a:t>
            </a:r>
          </a:p>
        </p:txBody>
      </p:sp>
      <p:sp>
        <p:nvSpPr>
          <p:cNvPr id="3" name="Subtitle 2"/>
          <p:cNvSpPr>
            <a:spLocks noGrp="1"/>
          </p:cNvSpPr>
          <p:nvPr>
            <p:ph type="subTitle" idx="1" hasCustomPrompt="1"/>
          </p:nvPr>
        </p:nvSpPr>
        <p:spPr>
          <a:xfrm>
            <a:off x="605903" y="3253276"/>
            <a:ext cx="5193434" cy="1624135"/>
          </a:xfrm>
        </p:spPr>
        <p:txBody>
          <a:bodyPr>
            <a:normAutofit/>
          </a:bodyPr>
          <a:lstStyle>
            <a:lvl1pPr marL="0" indent="0" algn="l">
              <a:lnSpc>
                <a:spcPct val="100000"/>
              </a:lnSpc>
              <a:spcBef>
                <a:spcPts val="0"/>
              </a:spcBef>
              <a:buNone/>
              <a:defRPr sz="2100">
                <a:solidFill>
                  <a:schemeClr val="accent3"/>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Subtitle Text</a:t>
            </a:r>
          </a:p>
        </p:txBody>
      </p:sp>
      <p:sp>
        <p:nvSpPr>
          <p:cNvPr id="16" name="Rectangle 15"/>
          <p:cNvSpPr/>
          <p:nvPr userDrawn="1"/>
        </p:nvSpPr>
        <p:spPr>
          <a:xfrm>
            <a:off x="0" y="6187737"/>
            <a:ext cx="9144001" cy="668813"/>
          </a:xfrm>
          <a:prstGeom prst="rect">
            <a:avLst/>
          </a:prstGeom>
          <a:solidFill>
            <a:srgbClr val="132F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7" name="TextBox 16"/>
          <p:cNvSpPr txBox="1"/>
          <p:nvPr userDrawn="1"/>
        </p:nvSpPr>
        <p:spPr>
          <a:xfrm>
            <a:off x="592584" y="6395548"/>
            <a:ext cx="7921646" cy="346249"/>
          </a:xfrm>
          <a:prstGeom prst="rect">
            <a:avLst/>
          </a:prstGeom>
          <a:noFill/>
        </p:spPr>
        <p:txBody>
          <a:bodyPr wrap="square" rtlCol="0">
            <a:spAutoFit/>
          </a:bodyPr>
          <a:lstStyle/>
          <a:p>
            <a:pPr algn="r"/>
            <a:r>
              <a:rPr lang="en-US" sz="825" dirty="0">
                <a:solidFill>
                  <a:schemeClr val="bg1"/>
                </a:solidFill>
              </a:rPr>
              <a:t>@</a:t>
            </a:r>
            <a:r>
              <a:rPr lang="en-US" sz="825" dirty="0" err="1">
                <a:solidFill>
                  <a:schemeClr val="bg1"/>
                </a:solidFill>
              </a:rPr>
              <a:t>MENTOR</a:t>
            </a:r>
            <a:r>
              <a:rPr lang="en-US" sz="825" baseline="0" dirty="0" err="1">
                <a:solidFill>
                  <a:schemeClr val="bg1"/>
                </a:solidFill>
              </a:rPr>
              <a:t>National</a:t>
            </a:r>
            <a:r>
              <a:rPr lang="en-US" sz="825" baseline="0" dirty="0">
                <a:solidFill>
                  <a:schemeClr val="bg1"/>
                </a:solidFill>
              </a:rPr>
              <a:t>									www.mentoring.org</a:t>
            </a:r>
            <a:endParaRPr lang="en-US" sz="825" dirty="0">
              <a:solidFill>
                <a:schemeClr val="bg1"/>
              </a:solidFill>
            </a:endParaRP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684494" y="5679376"/>
            <a:ext cx="1775012" cy="1828800"/>
          </a:xfrm>
          <a:prstGeom prst="rect">
            <a:avLst/>
          </a:prstGeom>
        </p:spPr>
      </p:pic>
    </p:spTree>
    <p:extLst>
      <p:ext uri="{BB962C8B-B14F-4D97-AF65-F5344CB8AC3E}">
        <p14:creationId xmlns:p14="http://schemas.microsoft.com/office/powerpoint/2010/main" val="3561457842"/>
      </p:ext>
    </p:extLst>
  </p:cSld>
  <p:clrMapOvr>
    <a:masterClrMapping/>
  </p:clrMapOvr>
  <p:extLst>
    <p:ext uri="{DCECCB84-F9BA-43D5-87BE-67443E8EF086}">
      <p15:sldGuideLst xmlns:p15="http://schemas.microsoft.com/office/powerpoint/2012/main">
        <p15:guide id="1" orient="horz" pos="2160">
          <p15:clr>
            <a:srgbClr val="FBAE40"/>
          </p15:clr>
        </p15:guide>
        <p15:guide id="2" pos="576">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628650" y="1825624"/>
            <a:ext cx="7886700" cy="4057651"/>
          </a:xfrm>
        </p:spPr>
        <p:txBody>
          <a:bodyPr/>
          <a:lstStyle>
            <a:lvl1pPr marL="171450" indent="-171450">
              <a:spcBef>
                <a:spcPts val="1350"/>
              </a:spcBef>
              <a:spcAft>
                <a:spcPts val="0"/>
              </a:spcAft>
              <a:buClr>
                <a:schemeClr val="accent1"/>
              </a:buClr>
              <a:buFont typeface="Wingdings" panose="05000000000000000000" pitchFamily="2" charset="2"/>
              <a:buChar char="§"/>
              <a:defRPr/>
            </a:lvl1pPr>
            <a:lvl2pPr marL="514350" indent="-171450">
              <a:buFont typeface="Arial" panose="020B0604020202020204" pitchFamily="34" charset="0"/>
              <a:buChar char="–"/>
              <a:defRPr/>
            </a:lvl2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0FF44449-1A07-4873-90B9-8529445D21A8}" type="datetime1">
              <a:rPr lang="en-US" smtClean="0"/>
              <a:t>5/6/2025</a:t>
            </a:fld>
            <a:endParaRPr lang="en-US"/>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4094492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p>
        </p:txBody>
      </p:sp>
      <p:sp>
        <p:nvSpPr>
          <p:cNvPr id="3" name="Content Placeholder 2"/>
          <p:cNvSpPr>
            <a:spLocks noGrp="1"/>
          </p:cNvSpPr>
          <p:nvPr>
            <p:ph sz="half" idx="1"/>
          </p:nvPr>
        </p:nvSpPr>
        <p:spPr>
          <a:xfrm>
            <a:off x="628650" y="1825625"/>
            <a:ext cx="3886200" cy="4057650"/>
          </a:xfrm>
        </p:spPr>
        <p:txBody>
          <a:bodyPr/>
          <a:lstStyle>
            <a:lvl1pPr marL="171450" indent="-171450">
              <a:buClr>
                <a:schemeClr val="accent1"/>
              </a:buClr>
              <a:buFont typeface="Wingdings" panose="05000000000000000000" pitchFamily="2" charset="2"/>
              <a:buChar char="§"/>
              <a:defRPr/>
            </a:lvl1pPr>
            <a:lvl2pPr marL="514350" indent="-171450">
              <a:buFont typeface="Arial" panose="020B0604020202020204" pitchFamily="34" charset="0"/>
              <a:buChar char="–"/>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825625"/>
            <a:ext cx="3886200" cy="4057650"/>
          </a:xfrm>
        </p:spPr>
        <p:txBody>
          <a:bodyPr/>
          <a:lstStyle>
            <a:lvl1pPr marL="171450" indent="-171450">
              <a:buClr>
                <a:schemeClr val="accent1"/>
              </a:buClr>
              <a:buFont typeface="Wingdings" panose="05000000000000000000" pitchFamily="2" charset="2"/>
              <a:buChar char="§"/>
              <a:defRPr/>
            </a:lvl1pPr>
            <a:lvl2pPr marL="514350" indent="-171450">
              <a:buFont typeface="Arial" panose="020B0604020202020204" pitchFamily="34" charset="0"/>
              <a:buChar char="–"/>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39C59DAD-D8D2-40B7-8E6B-731529309EF1}" type="datetime1">
              <a:rPr lang="en-US" smtClean="0"/>
              <a:t>5/6/2025</a:t>
            </a:fld>
            <a:endParaRPr lang="en-US"/>
          </a:p>
        </p:txBody>
      </p:sp>
      <p:sp>
        <p:nvSpPr>
          <p:cNvPr id="6" name="Footer Placeholder 5"/>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7918008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lvl1pPr>
              <a:defRPr b="1"/>
            </a:lvl1pPr>
          </a:lstStyle>
          <a:p>
            <a:r>
              <a:rPr lang="en-US" dirty="0"/>
              <a:t>Click to edit Master title style</a:t>
            </a:r>
          </a:p>
        </p:txBody>
      </p:sp>
      <p:sp>
        <p:nvSpPr>
          <p:cNvPr id="3" name="Text Placeholder 2"/>
          <p:cNvSpPr>
            <a:spLocks noGrp="1"/>
          </p:cNvSpPr>
          <p:nvPr>
            <p:ph type="body" idx="1"/>
          </p:nvPr>
        </p:nvSpPr>
        <p:spPr>
          <a:xfrm>
            <a:off x="629842" y="1681163"/>
            <a:ext cx="3868340" cy="517524"/>
          </a:xfrm>
        </p:spPr>
        <p:txBody>
          <a:bodyPr anchor="b"/>
          <a:lstStyle>
            <a:lvl1pPr marL="0" indent="0">
              <a:buNone/>
              <a:defRPr sz="1800" b="1">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4" name="Content Placeholder 3"/>
          <p:cNvSpPr>
            <a:spLocks noGrp="1"/>
          </p:cNvSpPr>
          <p:nvPr>
            <p:ph sz="half" idx="2"/>
          </p:nvPr>
        </p:nvSpPr>
        <p:spPr>
          <a:xfrm>
            <a:off x="629842" y="2256499"/>
            <a:ext cx="3868340" cy="3626777"/>
          </a:xfrm>
        </p:spPr>
        <p:txBody>
          <a:bodyPr/>
          <a:lstStyle>
            <a:lvl1pPr marL="171450" indent="-171450">
              <a:buClr>
                <a:schemeClr val="accent1"/>
              </a:buClr>
              <a:buFont typeface="Wingdings" panose="05000000000000000000" pitchFamily="2" charset="2"/>
              <a:buChar char="§"/>
              <a:defRPr/>
            </a:lvl1pPr>
            <a:lvl2pPr marL="514350" indent="-171450">
              <a:buFont typeface="Arial" panose="020B0604020202020204" pitchFamily="34" charset="0"/>
              <a:buChar char="–"/>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0" y="1681163"/>
            <a:ext cx="3887391" cy="517524"/>
          </a:xfrm>
        </p:spPr>
        <p:txBody>
          <a:bodyPr anchor="b"/>
          <a:lstStyle>
            <a:lvl1pPr marL="0" indent="0">
              <a:buNone/>
              <a:defRPr sz="1800" b="1">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6" name="Content Placeholder 5"/>
          <p:cNvSpPr>
            <a:spLocks noGrp="1"/>
          </p:cNvSpPr>
          <p:nvPr>
            <p:ph sz="quarter" idx="4"/>
          </p:nvPr>
        </p:nvSpPr>
        <p:spPr>
          <a:xfrm>
            <a:off x="4629150" y="2256499"/>
            <a:ext cx="3887391" cy="3626777"/>
          </a:xfrm>
        </p:spPr>
        <p:txBody>
          <a:bodyPr/>
          <a:lstStyle>
            <a:lvl1pPr marL="171450" indent="-171450">
              <a:buClr>
                <a:schemeClr val="accent1"/>
              </a:buClr>
              <a:buFont typeface="Wingdings" panose="05000000000000000000" pitchFamily="2" charset="2"/>
              <a:buChar char="§"/>
              <a:defRPr/>
            </a:lvl1pPr>
            <a:lvl2pPr marL="514350" indent="-171450">
              <a:buFont typeface="Arial" panose="020B0604020202020204" pitchFamily="34" charset="0"/>
              <a:buChar char="–"/>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6098B0E5-FD58-4EC6-9865-3B82C6519E60}" type="datetime1">
              <a:rPr lang="en-US" smtClean="0"/>
              <a:t>5/6/2025</a:t>
            </a:fld>
            <a:endParaRPr lang="en-US"/>
          </a:p>
        </p:txBody>
      </p:sp>
      <p:sp>
        <p:nvSpPr>
          <p:cNvPr id="8" name="Footer Placeholder 7"/>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3523148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A5056A32-96E6-49E5-AE59-35CC2D8DCF7C}" type="datetime1">
              <a:rPr lang="en-US" smtClean="0"/>
              <a:t>5/6/2025</a:t>
            </a:fld>
            <a:endParaRPr lang="en-US"/>
          </a:p>
        </p:txBody>
      </p:sp>
      <p:sp>
        <p:nvSpPr>
          <p:cNvPr id="4" name="Footer Placeholder 3"/>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4418402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64CEDF6C-8533-4707-BC94-FB238C1D243D}" type="datetime1">
              <a:rPr lang="en-US" smtClean="0"/>
              <a:t>5/6/2025</a:t>
            </a:fld>
            <a:endParaRPr lang="en-US"/>
          </a:p>
        </p:txBody>
      </p:sp>
      <p:sp>
        <p:nvSpPr>
          <p:cNvPr id="3" name="Footer Placeholder 2"/>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12233527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BA7D1525-D915-4BEA-8329-6B5CD5C13E0F}" type="datetime1">
              <a:rPr lang="en-US" smtClean="0"/>
              <a:t>5/6/2025</a:t>
            </a:fld>
            <a:endParaRPr lang="en-US"/>
          </a:p>
        </p:txBody>
      </p:sp>
      <p:sp>
        <p:nvSpPr>
          <p:cNvPr id="6" name="Footer Placeholder 5"/>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5251601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Divider 1">
    <p:spTree>
      <p:nvGrpSpPr>
        <p:cNvPr id="1" name=""/>
        <p:cNvGrpSpPr/>
        <p:nvPr/>
      </p:nvGrpSpPr>
      <p:grpSpPr>
        <a:xfrm>
          <a:off x="0" y="0"/>
          <a:ext cx="0" cy="0"/>
          <a:chOff x="0" y="0"/>
          <a:chExt cx="0" cy="0"/>
        </a:xfrm>
      </p:grpSpPr>
      <p:sp>
        <p:nvSpPr>
          <p:cNvPr id="11" name="Rectangle 10"/>
          <p:cNvSpPr/>
          <p:nvPr userDrawn="1"/>
        </p:nvSpPr>
        <p:spPr>
          <a:xfrm>
            <a:off x="1" y="6063449"/>
            <a:ext cx="9144000" cy="7945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5" name="Picture 4"/>
          <p:cNvPicPr>
            <a:picLocks noChangeAspect="1"/>
          </p:cNvPicPr>
          <p:nvPr userDrawn="1"/>
        </p:nvPicPr>
        <p:blipFill rotWithShape="1">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a:stretch/>
        </p:blipFill>
        <p:spPr>
          <a:xfrm>
            <a:off x="6025062" y="726502"/>
            <a:ext cx="3118939" cy="4151376"/>
          </a:xfrm>
          <a:prstGeom prst="rect">
            <a:avLst/>
          </a:prstGeom>
        </p:spPr>
      </p:pic>
      <p:sp>
        <p:nvSpPr>
          <p:cNvPr id="2" name="Title 1"/>
          <p:cNvSpPr>
            <a:spLocks noGrp="1"/>
          </p:cNvSpPr>
          <p:nvPr>
            <p:ph type="ctrTitle" hasCustomPrompt="1"/>
          </p:nvPr>
        </p:nvSpPr>
        <p:spPr>
          <a:xfrm>
            <a:off x="605904" y="731752"/>
            <a:ext cx="5193434" cy="2387600"/>
          </a:xfrm>
        </p:spPr>
        <p:txBody>
          <a:bodyPr anchor="b"/>
          <a:lstStyle>
            <a:lvl1pPr algn="l">
              <a:defRPr sz="4500" b="1">
                <a:solidFill>
                  <a:srgbClr val="132F45"/>
                </a:solidFill>
              </a:defRPr>
            </a:lvl1pPr>
          </a:lstStyle>
          <a:p>
            <a:r>
              <a:rPr lang="en-US" dirty="0"/>
              <a:t>Section Header Here</a:t>
            </a:r>
          </a:p>
        </p:txBody>
      </p:sp>
      <p:sp>
        <p:nvSpPr>
          <p:cNvPr id="3" name="Subtitle 2"/>
          <p:cNvSpPr>
            <a:spLocks noGrp="1"/>
          </p:cNvSpPr>
          <p:nvPr>
            <p:ph type="subTitle" idx="1" hasCustomPrompt="1"/>
          </p:nvPr>
        </p:nvSpPr>
        <p:spPr>
          <a:xfrm>
            <a:off x="605903" y="3253276"/>
            <a:ext cx="5193434" cy="1624135"/>
          </a:xfrm>
        </p:spPr>
        <p:txBody>
          <a:bodyPr>
            <a:normAutofit/>
          </a:bodyPr>
          <a:lstStyle>
            <a:lvl1pPr marL="0" indent="0" algn="l">
              <a:lnSpc>
                <a:spcPct val="100000"/>
              </a:lnSpc>
              <a:spcBef>
                <a:spcPts val="0"/>
              </a:spcBef>
              <a:buNone/>
              <a:defRPr sz="2100">
                <a:solidFill>
                  <a:schemeClr val="accent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Subtitle Text</a:t>
            </a:r>
          </a:p>
        </p:txBody>
      </p:sp>
      <p:sp>
        <p:nvSpPr>
          <p:cNvPr id="16" name="Rectangle 15"/>
          <p:cNvSpPr/>
          <p:nvPr userDrawn="1"/>
        </p:nvSpPr>
        <p:spPr>
          <a:xfrm>
            <a:off x="0" y="6187737"/>
            <a:ext cx="9144001" cy="668813"/>
          </a:xfrm>
          <a:prstGeom prst="rect">
            <a:avLst/>
          </a:prstGeom>
          <a:solidFill>
            <a:srgbClr val="132F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7" name="TextBox 16"/>
          <p:cNvSpPr txBox="1"/>
          <p:nvPr userDrawn="1"/>
        </p:nvSpPr>
        <p:spPr>
          <a:xfrm>
            <a:off x="592584" y="6395548"/>
            <a:ext cx="7921646" cy="346249"/>
          </a:xfrm>
          <a:prstGeom prst="rect">
            <a:avLst/>
          </a:prstGeom>
          <a:noFill/>
        </p:spPr>
        <p:txBody>
          <a:bodyPr wrap="square" rtlCol="0">
            <a:spAutoFit/>
          </a:bodyPr>
          <a:lstStyle/>
          <a:p>
            <a:pPr algn="r"/>
            <a:r>
              <a:rPr lang="en-US" sz="825" dirty="0">
                <a:solidFill>
                  <a:schemeClr val="bg1"/>
                </a:solidFill>
              </a:rPr>
              <a:t>@</a:t>
            </a:r>
            <a:r>
              <a:rPr lang="en-US" sz="825" dirty="0" err="1">
                <a:solidFill>
                  <a:schemeClr val="bg1"/>
                </a:solidFill>
              </a:rPr>
              <a:t>MENTOR</a:t>
            </a:r>
            <a:r>
              <a:rPr lang="en-US" sz="825" baseline="0" dirty="0" err="1">
                <a:solidFill>
                  <a:schemeClr val="bg1"/>
                </a:solidFill>
              </a:rPr>
              <a:t>National</a:t>
            </a:r>
            <a:r>
              <a:rPr lang="en-US" sz="825" baseline="0" dirty="0">
                <a:solidFill>
                  <a:schemeClr val="bg1"/>
                </a:solidFill>
              </a:rPr>
              <a:t>									www.mentoring.org</a:t>
            </a:r>
            <a:endParaRPr lang="en-US" sz="825" dirty="0">
              <a:solidFill>
                <a:schemeClr val="bg1"/>
              </a:solidFill>
            </a:endParaRP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684494" y="5679376"/>
            <a:ext cx="1775012" cy="1828800"/>
          </a:xfrm>
          <a:prstGeom prst="rect">
            <a:avLst/>
          </a:prstGeom>
        </p:spPr>
      </p:pic>
      <p:sp>
        <p:nvSpPr>
          <p:cNvPr id="10" name="Rectangle 9"/>
          <p:cNvSpPr/>
          <p:nvPr userDrawn="1"/>
        </p:nvSpPr>
        <p:spPr>
          <a:xfrm>
            <a:off x="1" y="6063449"/>
            <a:ext cx="9144000" cy="7945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2" name="Rectangle 11"/>
          <p:cNvSpPr/>
          <p:nvPr userDrawn="1"/>
        </p:nvSpPr>
        <p:spPr>
          <a:xfrm>
            <a:off x="0" y="6187737"/>
            <a:ext cx="9144001" cy="668813"/>
          </a:xfrm>
          <a:prstGeom prst="rect">
            <a:avLst/>
          </a:prstGeom>
          <a:solidFill>
            <a:srgbClr val="132F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3"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14" name="TextBox 13"/>
          <p:cNvSpPr txBox="1"/>
          <p:nvPr userDrawn="1"/>
        </p:nvSpPr>
        <p:spPr>
          <a:xfrm>
            <a:off x="592584" y="6412497"/>
            <a:ext cx="7921646" cy="219291"/>
          </a:xfrm>
          <a:prstGeom prst="rect">
            <a:avLst/>
          </a:prstGeom>
          <a:noFill/>
        </p:spPr>
        <p:txBody>
          <a:bodyPr wrap="square" rtlCol="0">
            <a:spAutoFit/>
          </a:bodyPr>
          <a:lstStyle/>
          <a:p>
            <a:pPr algn="r"/>
            <a:r>
              <a:rPr lang="en-US" sz="825" dirty="0">
                <a:solidFill>
                  <a:schemeClr val="bg1"/>
                </a:solidFill>
              </a:rPr>
              <a:t>@</a:t>
            </a:r>
            <a:r>
              <a:rPr lang="en-US" sz="825" dirty="0" err="1">
                <a:solidFill>
                  <a:schemeClr val="bg1"/>
                </a:solidFill>
              </a:rPr>
              <a:t>MENTOR</a:t>
            </a:r>
            <a:r>
              <a:rPr lang="en-US" sz="825" baseline="0" dirty="0" err="1">
                <a:solidFill>
                  <a:schemeClr val="bg1"/>
                </a:solidFill>
              </a:rPr>
              <a:t>National</a:t>
            </a:r>
            <a:r>
              <a:rPr lang="en-US" sz="825" baseline="0" dirty="0">
                <a:solidFill>
                  <a:schemeClr val="bg1"/>
                </a:solidFill>
              </a:rPr>
              <a:t>						www.mentoring.org</a:t>
            </a:r>
            <a:endParaRPr lang="en-US" sz="825" dirty="0">
              <a:solidFill>
                <a:schemeClr val="bg1"/>
              </a:solidFill>
            </a:endParaRPr>
          </a:p>
        </p:txBody>
      </p:sp>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665901" y="5856525"/>
            <a:ext cx="1775012" cy="1424293"/>
          </a:xfrm>
          <a:prstGeom prst="rect">
            <a:avLst/>
          </a:prstGeom>
        </p:spPr>
      </p:pic>
    </p:spTree>
    <p:extLst>
      <p:ext uri="{BB962C8B-B14F-4D97-AF65-F5344CB8AC3E}">
        <p14:creationId xmlns:p14="http://schemas.microsoft.com/office/powerpoint/2010/main" val="2769190321"/>
      </p:ext>
    </p:extLst>
  </p:cSld>
  <p:clrMapOvr>
    <a:masterClrMapping/>
  </p:clrMapOvr>
  <p:extLst>
    <p:ext uri="{DCECCB84-F9BA-43D5-87BE-67443E8EF086}">
      <p15:sldGuideLst xmlns:p15="http://schemas.microsoft.com/office/powerpoint/2012/main">
        <p15:guide id="1" orient="horz" pos="2160">
          <p15:clr>
            <a:srgbClr val="FBAE40"/>
          </p15:clr>
        </p15:guide>
        <p15:guide id="2" pos="576">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ACEE6D30-2128-4CD2-BF24-42CAD632B2D0}" type="datetime1">
              <a:rPr lang="en-US" smtClean="0"/>
              <a:t>5/6/2025</a:t>
            </a:fld>
            <a:endParaRPr lang="en-US"/>
          </a:p>
        </p:txBody>
      </p:sp>
      <p:sp>
        <p:nvSpPr>
          <p:cNvPr id="6" name="Footer Placeholder 5"/>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5290802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B54849BE-8F30-4F04-9C5E-A3873E30606A}" type="datetime1">
              <a:rPr lang="en-US" smtClean="0"/>
              <a:t>5/6/2025</a:t>
            </a:fld>
            <a:endParaRPr lang="en-US"/>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248106695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207FA57C-FC21-4575-97B5-E57885F072E3}" type="datetime1">
              <a:rPr lang="en-US" smtClean="0"/>
              <a:t>5/6/2025</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74120277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9" name="Rectangle 8"/>
          <p:cNvSpPr/>
          <p:nvPr userDrawn="1"/>
        </p:nvSpPr>
        <p:spPr>
          <a:xfrm>
            <a:off x="1" y="6063449"/>
            <a:ext cx="9144000" cy="7945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 name="Title 1"/>
          <p:cNvSpPr>
            <a:spLocks noGrp="1"/>
          </p:cNvSpPr>
          <p:nvPr>
            <p:ph type="ctrTitle"/>
          </p:nvPr>
        </p:nvSpPr>
        <p:spPr>
          <a:xfrm>
            <a:off x="605904" y="731752"/>
            <a:ext cx="7908326" cy="2387600"/>
          </a:xfrm>
        </p:spPr>
        <p:txBody>
          <a:bodyPr anchor="t"/>
          <a:lstStyle>
            <a:lvl1pPr algn="l">
              <a:defRPr sz="4500" b="1">
                <a:solidFill>
                  <a:srgbClr val="132F45"/>
                </a:solidFill>
              </a:defRPr>
            </a:lvl1pPr>
          </a:lstStyle>
          <a:p>
            <a:r>
              <a:rPr lang="en-US" dirty="0"/>
              <a:t>Click to edit Master title style</a:t>
            </a:r>
          </a:p>
        </p:txBody>
      </p:sp>
      <p:sp>
        <p:nvSpPr>
          <p:cNvPr id="3" name="Subtitle 2"/>
          <p:cNvSpPr>
            <a:spLocks noGrp="1"/>
          </p:cNvSpPr>
          <p:nvPr>
            <p:ph type="subTitle" idx="1" hasCustomPrompt="1"/>
          </p:nvPr>
        </p:nvSpPr>
        <p:spPr>
          <a:xfrm>
            <a:off x="1649026" y="3932531"/>
            <a:ext cx="6858000" cy="1624135"/>
          </a:xfrm>
        </p:spPr>
        <p:txBody>
          <a:bodyPr>
            <a:normAutofit/>
          </a:bodyPr>
          <a:lstStyle>
            <a:lvl1pPr marL="0" indent="0" algn="r">
              <a:lnSpc>
                <a:spcPct val="100000"/>
              </a:lnSpc>
              <a:spcBef>
                <a:spcPts val="0"/>
              </a:spcBef>
              <a:buNone/>
              <a:defRPr sz="1500">
                <a:solidFill>
                  <a:srgbClr val="132F45"/>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Presenters</a:t>
            </a:r>
          </a:p>
        </p:txBody>
      </p:sp>
      <p:sp>
        <p:nvSpPr>
          <p:cNvPr id="22" name="Text Placeholder 21"/>
          <p:cNvSpPr>
            <a:spLocks noGrp="1"/>
          </p:cNvSpPr>
          <p:nvPr>
            <p:ph type="body" sz="quarter" idx="10" hasCustomPrompt="1"/>
          </p:nvPr>
        </p:nvSpPr>
        <p:spPr>
          <a:xfrm>
            <a:off x="1642367" y="3400599"/>
            <a:ext cx="6860381" cy="620712"/>
          </a:xfrm>
        </p:spPr>
        <p:txBody>
          <a:bodyPr/>
          <a:lstStyle>
            <a:lvl1pPr marL="0" indent="0" algn="r">
              <a:buNone/>
              <a:defRPr b="0" baseline="0">
                <a:solidFill>
                  <a:srgbClr val="132F45"/>
                </a:solidFill>
              </a:defRPr>
            </a:lvl1pPr>
          </a:lstStyle>
          <a:p>
            <a:pPr lvl="0"/>
            <a:r>
              <a:rPr lang="en-US" dirty="0"/>
              <a:t>Date</a:t>
            </a:r>
          </a:p>
        </p:txBody>
      </p:sp>
      <p:sp>
        <p:nvSpPr>
          <p:cNvPr id="12" name="Rectangle 11"/>
          <p:cNvSpPr/>
          <p:nvPr userDrawn="1"/>
        </p:nvSpPr>
        <p:spPr>
          <a:xfrm>
            <a:off x="0" y="6187737"/>
            <a:ext cx="9144001" cy="668813"/>
          </a:xfrm>
          <a:prstGeom prst="rect">
            <a:avLst/>
          </a:prstGeom>
          <a:solidFill>
            <a:srgbClr val="132F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3" name="TextBox 12"/>
          <p:cNvSpPr txBox="1"/>
          <p:nvPr userDrawn="1"/>
        </p:nvSpPr>
        <p:spPr>
          <a:xfrm>
            <a:off x="592584" y="6395548"/>
            <a:ext cx="7921646" cy="346249"/>
          </a:xfrm>
          <a:prstGeom prst="rect">
            <a:avLst/>
          </a:prstGeom>
          <a:noFill/>
        </p:spPr>
        <p:txBody>
          <a:bodyPr wrap="square" rtlCol="0">
            <a:spAutoFit/>
          </a:bodyPr>
          <a:lstStyle/>
          <a:p>
            <a:pPr algn="r"/>
            <a:r>
              <a:rPr lang="en-US" sz="825" dirty="0">
                <a:solidFill>
                  <a:schemeClr val="bg1"/>
                </a:solidFill>
              </a:rPr>
              <a:t>@</a:t>
            </a:r>
            <a:r>
              <a:rPr lang="en-US" sz="825" dirty="0" err="1">
                <a:solidFill>
                  <a:schemeClr val="bg1"/>
                </a:solidFill>
              </a:rPr>
              <a:t>MENTOR</a:t>
            </a:r>
            <a:r>
              <a:rPr lang="en-US" sz="825" baseline="0" dirty="0" err="1">
                <a:solidFill>
                  <a:schemeClr val="bg1"/>
                </a:solidFill>
              </a:rPr>
              <a:t>National</a:t>
            </a:r>
            <a:r>
              <a:rPr lang="en-US" sz="825" baseline="0" dirty="0">
                <a:solidFill>
                  <a:schemeClr val="bg1"/>
                </a:solidFill>
              </a:rPr>
              <a:t>									www.mentoring.org</a:t>
            </a:r>
            <a:endParaRPr lang="en-US" sz="825" dirty="0">
              <a:solidFill>
                <a:schemeClr val="bg1"/>
              </a:solidFill>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84494" y="5679376"/>
            <a:ext cx="1775012" cy="1828800"/>
          </a:xfrm>
          <a:prstGeom prst="rect">
            <a:avLst/>
          </a:prstGeom>
        </p:spPr>
      </p:pic>
    </p:spTree>
    <p:extLst>
      <p:ext uri="{BB962C8B-B14F-4D97-AF65-F5344CB8AC3E}">
        <p14:creationId xmlns:p14="http://schemas.microsoft.com/office/powerpoint/2010/main" val="359563965"/>
      </p:ext>
    </p:extLst>
  </p:cSld>
  <p:clrMapOvr>
    <a:masterClrMapping/>
  </p:clrMapOvr>
  <p:extLst>
    <p:ext uri="{DCECCB84-F9BA-43D5-87BE-67443E8EF086}">
      <p15:sldGuideLst xmlns:p15="http://schemas.microsoft.com/office/powerpoint/2012/main">
        <p15:guide id="1" orient="horz" pos="2160">
          <p15:clr>
            <a:srgbClr val="FBAE40"/>
          </p15:clr>
        </p15:guide>
        <p15:guide id="2" pos="576">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710214"/>
            <a:ext cx="7886700" cy="4057650"/>
          </a:xfrm>
        </p:spPr>
        <p:txBody>
          <a:bodyPr/>
          <a:lstStyle>
            <a:lvl1pPr marL="428625" indent="-428625">
              <a:buClr>
                <a:schemeClr val="accent1"/>
              </a:buClr>
              <a:buFont typeface="+mj-lt"/>
              <a:buAutoNum type="romanUcPeriod"/>
              <a:defRPr/>
            </a:lvl1pPr>
            <a:lvl2pPr marL="728663" indent="-385763">
              <a:buClr>
                <a:schemeClr val="accent1"/>
              </a:buClr>
              <a:buFont typeface="+mj-lt"/>
              <a:buAutoNum type="romanUcPeriod"/>
              <a:defRPr/>
            </a:lvl2pPr>
            <a:lvl3pPr marL="1071563" indent="-385763">
              <a:buClr>
                <a:schemeClr val="accent1"/>
              </a:buClr>
              <a:buFont typeface="+mj-lt"/>
              <a:buAutoNum type="romanUcPeriod"/>
              <a:defRPr/>
            </a:lvl3pPr>
            <a:lvl4pPr marL="1328738" indent="-300038">
              <a:buClr>
                <a:schemeClr val="accent1"/>
              </a:buClr>
              <a:buFont typeface="+mj-lt"/>
              <a:buAutoNum type="romanUcPeriod"/>
              <a:defRPr/>
            </a:lvl4pPr>
            <a:lvl5pPr marL="1671638" indent="-300038">
              <a:buClr>
                <a:schemeClr val="accent1"/>
              </a:buClr>
              <a:buFont typeface="+mj-lt"/>
              <a:buAutoNum type="romanUcPerio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8564111" y="5562491"/>
            <a:ext cx="244761" cy="286550"/>
          </a:xfrm>
          <a:prstGeom prst="rect">
            <a:avLst/>
          </a:prstGeom>
        </p:spPr>
      </p:pic>
      <p:sp>
        <p:nvSpPr>
          <p:cNvPr id="8" name="TextBox 7"/>
          <p:cNvSpPr txBox="1"/>
          <p:nvPr userDrawn="1"/>
        </p:nvSpPr>
        <p:spPr>
          <a:xfrm>
            <a:off x="625878" y="621431"/>
            <a:ext cx="6565037" cy="600164"/>
          </a:xfrm>
          <a:prstGeom prst="rect">
            <a:avLst/>
          </a:prstGeom>
          <a:noFill/>
        </p:spPr>
        <p:txBody>
          <a:bodyPr wrap="square" rtlCol="0">
            <a:spAutoFit/>
          </a:bodyPr>
          <a:lstStyle/>
          <a:p>
            <a:r>
              <a:rPr lang="en-US" sz="3300" b="1" dirty="0"/>
              <a:t>Table of Contents</a:t>
            </a:r>
          </a:p>
        </p:txBody>
      </p:sp>
    </p:spTree>
    <p:extLst>
      <p:ext uri="{BB962C8B-B14F-4D97-AF65-F5344CB8AC3E}">
        <p14:creationId xmlns:p14="http://schemas.microsoft.com/office/powerpoint/2010/main" val="263905269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Divider 1">
    <p:spTree>
      <p:nvGrpSpPr>
        <p:cNvPr id="1" name=""/>
        <p:cNvGrpSpPr/>
        <p:nvPr/>
      </p:nvGrpSpPr>
      <p:grpSpPr>
        <a:xfrm>
          <a:off x="0" y="0"/>
          <a:ext cx="0" cy="0"/>
          <a:chOff x="0" y="0"/>
          <a:chExt cx="0" cy="0"/>
        </a:xfrm>
      </p:grpSpPr>
      <p:sp>
        <p:nvSpPr>
          <p:cNvPr id="11" name="Rectangle 10"/>
          <p:cNvSpPr/>
          <p:nvPr userDrawn="1"/>
        </p:nvSpPr>
        <p:spPr>
          <a:xfrm>
            <a:off x="1" y="6063449"/>
            <a:ext cx="9144000" cy="7945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5" name="Picture 4"/>
          <p:cNvPicPr>
            <a:picLocks noChangeAspect="1"/>
          </p:cNvPicPr>
          <p:nvPr userDrawn="1"/>
        </p:nvPicPr>
        <p:blipFill rotWithShape="1">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a:stretch/>
        </p:blipFill>
        <p:spPr>
          <a:xfrm>
            <a:off x="6025062" y="726502"/>
            <a:ext cx="3118939" cy="4151376"/>
          </a:xfrm>
          <a:prstGeom prst="rect">
            <a:avLst/>
          </a:prstGeom>
        </p:spPr>
      </p:pic>
      <p:sp>
        <p:nvSpPr>
          <p:cNvPr id="2" name="Title 1"/>
          <p:cNvSpPr>
            <a:spLocks noGrp="1"/>
          </p:cNvSpPr>
          <p:nvPr>
            <p:ph type="ctrTitle" hasCustomPrompt="1"/>
          </p:nvPr>
        </p:nvSpPr>
        <p:spPr>
          <a:xfrm>
            <a:off x="605904" y="731752"/>
            <a:ext cx="5193434" cy="2387600"/>
          </a:xfrm>
        </p:spPr>
        <p:txBody>
          <a:bodyPr anchor="b"/>
          <a:lstStyle>
            <a:lvl1pPr algn="l">
              <a:defRPr sz="4500" b="1">
                <a:solidFill>
                  <a:srgbClr val="132F45"/>
                </a:solidFill>
              </a:defRPr>
            </a:lvl1pPr>
          </a:lstStyle>
          <a:p>
            <a:r>
              <a:rPr lang="en-US" dirty="0"/>
              <a:t>Section Header Here</a:t>
            </a:r>
          </a:p>
        </p:txBody>
      </p:sp>
      <p:sp>
        <p:nvSpPr>
          <p:cNvPr id="3" name="Subtitle 2"/>
          <p:cNvSpPr>
            <a:spLocks noGrp="1"/>
          </p:cNvSpPr>
          <p:nvPr>
            <p:ph type="subTitle" idx="1" hasCustomPrompt="1"/>
          </p:nvPr>
        </p:nvSpPr>
        <p:spPr>
          <a:xfrm>
            <a:off x="605903" y="3253276"/>
            <a:ext cx="5193434" cy="1624135"/>
          </a:xfrm>
        </p:spPr>
        <p:txBody>
          <a:bodyPr>
            <a:normAutofit/>
          </a:bodyPr>
          <a:lstStyle>
            <a:lvl1pPr marL="0" indent="0" algn="l">
              <a:lnSpc>
                <a:spcPct val="100000"/>
              </a:lnSpc>
              <a:spcBef>
                <a:spcPts val="0"/>
              </a:spcBef>
              <a:buNone/>
              <a:defRPr sz="2100">
                <a:solidFill>
                  <a:schemeClr val="accent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Subtitle Text</a:t>
            </a:r>
          </a:p>
        </p:txBody>
      </p:sp>
      <p:sp>
        <p:nvSpPr>
          <p:cNvPr id="16" name="Rectangle 15"/>
          <p:cNvSpPr/>
          <p:nvPr userDrawn="1"/>
        </p:nvSpPr>
        <p:spPr>
          <a:xfrm>
            <a:off x="0" y="6187737"/>
            <a:ext cx="9144001" cy="668813"/>
          </a:xfrm>
          <a:prstGeom prst="rect">
            <a:avLst/>
          </a:prstGeom>
          <a:solidFill>
            <a:srgbClr val="132F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7" name="TextBox 16"/>
          <p:cNvSpPr txBox="1"/>
          <p:nvPr userDrawn="1"/>
        </p:nvSpPr>
        <p:spPr>
          <a:xfrm>
            <a:off x="592584" y="6395548"/>
            <a:ext cx="7921646" cy="346249"/>
          </a:xfrm>
          <a:prstGeom prst="rect">
            <a:avLst/>
          </a:prstGeom>
          <a:noFill/>
        </p:spPr>
        <p:txBody>
          <a:bodyPr wrap="square" rtlCol="0">
            <a:spAutoFit/>
          </a:bodyPr>
          <a:lstStyle/>
          <a:p>
            <a:pPr algn="r"/>
            <a:r>
              <a:rPr lang="en-US" sz="825" dirty="0">
                <a:solidFill>
                  <a:schemeClr val="bg1"/>
                </a:solidFill>
              </a:rPr>
              <a:t>@</a:t>
            </a:r>
            <a:r>
              <a:rPr lang="en-US" sz="825" dirty="0" err="1">
                <a:solidFill>
                  <a:schemeClr val="bg1"/>
                </a:solidFill>
              </a:rPr>
              <a:t>MENTOR</a:t>
            </a:r>
            <a:r>
              <a:rPr lang="en-US" sz="825" baseline="0" dirty="0" err="1">
                <a:solidFill>
                  <a:schemeClr val="bg1"/>
                </a:solidFill>
              </a:rPr>
              <a:t>National</a:t>
            </a:r>
            <a:r>
              <a:rPr lang="en-US" sz="825" baseline="0" dirty="0">
                <a:solidFill>
                  <a:schemeClr val="bg1"/>
                </a:solidFill>
              </a:rPr>
              <a:t>									www.mentoring.org</a:t>
            </a:r>
            <a:endParaRPr lang="en-US" sz="825" dirty="0">
              <a:solidFill>
                <a:schemeClr val="bg1"/>
              </a:solidFill>
            </a:endParaRP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684494" y="5679376"/>
            <a:ext cx="1775012" cy="1828800"/>
          </a:xfrm>
          <a:prstGeom prst="rect">
            <a:avLst/>
          </a:prstGeom>
        </p:spPr>
      </p:pic>
    </p:spTree>
    <p:extLst>
      <p:ext uri="{BB962C8B-B14F-4D97-AF65-F5344CB8AC3E}">
        <p14:creationId xmlns:p14="http://schemas.microsoft.com/office/powerpoint/2010/main" val="3756547851"/>
      </p:ext>
    </p:extLst>
  </p:cSld>
  <p:clrMapOvr>
    <a:masterClrMapping/>
  </p:clrMapOvr>
  <p:extLst>
    <p:ext uri="{DCECCB84-F9BA-43D5-87BE-67443E8EF086}">
      <p15:sldGuideLst xmlns:p15="http://schemas.microsoft.com/office/powerpoint/2012/main">
        <p15:guide id="1" orient="horz" pos="2160">
          <p15:clr>
            <a:srgbClr val="FBAE40"/>
          </p15:clr>
        </p15:guide>
        <p15:guide id="2" pos="576">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Divider 2">
    <p:spTree>
      <p:nvGrpSpPr>
        <p:cNvPr id="1" name=""/>
        <p:cNvGrpSpPr/>
        <p:nvPr/>
      </p:nvGrpSpPr>
      <p:grpSpPr>
        <a:xfrm>
          <a:off x="0" y="0"/>
          <a:ext cx="0" cy="0"/>
          <a:chOff x="0" y="0"/>
          <a:chExt cx="0" cy="0"/>
        </a:xfrm>
      </p:grpSpPr>
      <p:sp>
        <p:nvSpPr>
          <p:cNvPr id="11" name="Rectangle 10"/>
          <p:cNvSpPr/>
          <p:nvPr userDrawn="1"/>
        </p:nvSpPr>
        <p:spPr>
          <a:xfrm>
            <a:off x="1" y="6063449"/>
            <a:ext cx="9144000" cy="7945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 name="Title 1"/>
          <p:cNvSpPr>
            <a:spLocks noGrp="1"/>
          </p:cNvSpPr>
          <p:nvPr>
            <p:ph type="ctrTitle" hasCustomPrompt="1"/>
          </p:nvPr>
        </p:nvSpPr>
        <p:spPr>
          <a:xfrm>
            <a:off x="605904" y="731752"/>
            <a:ext cx="5193434" cy="2387600"/>
          </a:xfrm>
        </p:spPr>
        <p:txBody>
          <a:bodyPr anchor="b"/>
          <a:lstStyle>
            <a:lvl1pPr algn="l">
              <a:defRPr sz="4500" b="1">
                <a:solidFill>
                  <a:srgbClr val="132F45"/>
                </a:solidFill>
              </a:defRPr>
            </a:lvl1pPr>
          </a:lstStyle>
          <a:p>
            <a:r>
              <a:rPr lang="en-US" dirty="0"/>
              <a:t>Section Header Here</a:t>
            </a:r>
          </a:p>
        </p:txBody>
      </p:sp>
      <p:sp>
        <p:nvSpPr>
          <p:cNvPr id="3" name="Subtitle 2"/>
          <p:cNvSpPr>
            <a:spLocks noGrp="1"/>
          </p:cNvSpPr>
          <p:nvPr>
            <p:ph type="subTitle" idx="1" hasCustomPrompt="1"/>
          </p:nvPr>
        </p:nvSpPr>
        <p:spPr>
          <a:xfrm>
            <a:off x="605903" y="3253276"/>
            <a:ext cx="5193434" cy="1624135"/>
          </a:xfrm>
        </p:spPr>
        <p:txBody>
          <a:bodyPr>
            <a:normAutofit/>
          </a:bodyPr>
          <a:lstStyle>
            <a:lvl1pPr marL="0" indent="0" algn="l">
              <a:lnSpc>
                <a:spcPct val="100000"/>
              </a:lnSpc>
              <a:spcBef>
                <a:spcPts val="0"/>
              </a:spcBef>
              <a:buNone/>
              <a:defRPr sz="2100">
                <a:solidFill>
                  <a:schemeClr val="accent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Subtitle Text</a:t>
            </a:r>
          </a:p>
        </p:txBody>
      </p:sp>
      <p:sp>
        <p:nvSpPr>
          <p:cNvPr id="16" name="Rectangle 15"/>
          <p:cNvSpPr/>
          <p:nvPr userDrawn="1"/>
        </p:nvSpPr>
        <p:spPr>
          <a:xfrm>
            <a:off x="0" y="6187737"/>
            <a:ext cx="9144001" cy="668813"/>
          </a:xfrm>
          <a:prstGeom prst="rect">
            <a:avLst/>
          </a:prstGeom>
          <a:solidFill>
            <a:srgbClr val="132F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7" name="TextBox 16"/>
          <p:cNvSpPr txBox="1"/>
          <p:nvPr userDrawn="1"/>
        </p:nvSpPr>
        <p:spPr>
          <a:xfrm>
            <a:off x="592584" y="6395548"/>
            <a:ext cx="7921646" cy="346249"/>
          </a:xfrm>
          <a:prstGeom prst="rect">
            <a:avLst/>
          </a:prstGeom>
          <a:noFill/>
        </p:spPr>
        <p:txBody>
          <a:bodyPr wrap="square" rtlCol="0">
            <a:spAutoFit/>
          </a:bodyPr>
          <a:lstStyle/>
          <a:p>
            <a:pPr algn="r"/>
            <a:r>
              <a:rPr lang="en-US" sz="825" dirty="0">
                <a:solidFill>
                  <a:schemeClr val="bg1"/>
                </a:solidFill>
              </a:rPr>
              <a:t>@</a:t>
            </a:r>
            <a:r>
              <a:rPr lang="en-US" sz="825" dirty="0" err="1">
                <a:solidFill>
                  <a:schemeClr val="bg1"/>
                </a:solidFill>
              </a:rPr>
              <a:t>MENTOR</a:t>
            </a:r>
            <a:r>
              <a:rPr lang="en-US" sz="825" baseline="0" dirty="0" err="1">
                <a:solidFill>
                  <a:schemeClr val="bg1"/>
                </a:solidFill>
              </a:rPr>
              <a:t>National</a:t>
            </a:r>
            <a:r>
              <a:rPr lang="en-US" sz="825" baseline="0" dirty="0">
                <a:solidFill>
                  <a:schemeClr val="bg1"/>
                </a:solidFill>
              </a:rPr>
              <a:t>									www.mentoring.org</a:t>
            </a:r>
            <a:endParaRPr lang="en-US" sz="825" dirty="0">
              <a:solidFill>
                <a:schemeClr val="bg1"/>
              </a:solidFill>
            </a:endParaRPr>
          </a:p>
        </p:txBody>
      </p:sp>
      <p:pic>
        <p:nvPicPr>
          <p:cNvPr id="4" name="Picture 3"/>
          <p:cNvPicPr>
            <a:picLocks noChangeAspect="1"/>
          </p:cNvPicPr>
          <p:nvPr userDrawn="1"/>
        </p:nvPicPr>
        <p:blipFill rotWithShape="1">
          <a:blip r:embed="rId2">
            <a:duotone>
              <a:schemeClr val="accent2">
                <a:shade val="45000"/>
                <a:satMod val="135000"/>
              </a:schemeClr>
              <a:prstClr val="white"/>
            </a:duotone>
            <a:extLst>
              <a:ext uri="{28A0092B-C50C-407E-A947-70E740481C1C}">
                <a14:useLocalDpi xmlns:a14="http://schemas.microsoft.com/office/drawing/2010/main" val="0"/>
              </a:ext>
            </a:extLst>
          </a:blip>
          <a:srcRect l="19049" r="13966"/>
          <a:stretch/>
        </p:blipFill>
        <p:spPr>
          <a:xfrm>
            <a:off x="6012401" y="724788"/>
            <a:ext cx="3129378" cy="4154804"/>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684494" y="5679376"/>
            <a:ext cx="1775012" cy="1828800"/>
          </a:xfrm>
          <a:prstGeom prst="rect">
            <a:avLst/>
          </a:prstGeom>
        </p:spPr>
      </p:pic>
    </p:spTree>
    <p:extLst>
      <p:ext uri="{BB962C8B-B14F-4D97-AF65-F5344CB8AC3E}">
        <p14:creationId xmlns:p14="http://schemas.microsoft.com/office/powerpoint/2010/main" val="1047695177"/>
      </p:ext>
    </p:extLst>
  </p:cSld>
  <p:clrMapOvr>
    <a:masterClrMapping/>
  </p:clrMapOvr>
  <p:extLst>
    <p:ext uri="{DCECCB84-F9BA-43D5-87BE-67443E8EF086}">
      <p15:sldGuideLst xmlns:p15="http://schemas.microsoft.com/office/powerpoint/2012/main">
        <p15:guide id="1" orient="horz" pos="2160">
          <p15:clr>
            <a:srgbClr val="FBAE40"/>
          </p15:clr>
        </p15:guide>
        <p15:guide id="2" pos="576">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Divider 3">
    <p:spTree>
      <p:nvGrpSpPr>
        <p:cNvPr id="1" name=""/>
        <p:cNvGrpSpPr/>
        <p:nvPr/>
      </p:nvGrpSpPr>
      <p:grpSpPr>
        <a:xfrm>
          <a:off x="0" y="0"/>
          <a:ext cx="0" cy="0"/>
          <a:chOff x="0" y="0"/>
          <a:chExt cx="0" cy="0"/>
        </a:xfrm>
      </p:grpSpPr>
      <p:sp>
        <p:nvSpPr>
          <p:cNvPr id="10" name="Rectangle 9"/>
          <p:cNvSpPr/>
          <p:nvPr userDrawn="1"/>
        </p:nvSpPr>
        <p:spPr>
          <a:xfrm>
            <a:off x="1" y="6063449"/>
            <a:ext cx="9144000" cy="7945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5" name="Picture 4"/>
          <p:cNvPicPr>
            <a:picLocks noChangeAspect="1"/>
          </p:cNvPicPr>
          <p:nvPr userDrawn="1"/>
        </p:nvPicPr>
        <p:blipFill rotWithShape="1">
          <a:blip r:embed="rId2" cstate="print">
            <a:duotone>
              <a:schemeClr val="accent4">
                <a:shade val="45000"/>
                <a:satMod val="135000"/>
              </a:schemeClr>
              <a:prstClr val="white"/>
            </a:duotone>
            <a:extLst>
              <a:ext uri="{28A0092B-C50C-407E-A947-70E740481C1C}">
                <a14:useLocalDpi xmlns:a14="http://schemas.microsoft.com/office/drawing/2010/main" val="0"/>
              </a:ext>
            </a:extLst>
          </a:blip>
          <a:srcRect r="70"/>
          <a:stretch/>
        </p:blipFill>
        <p:spPr>
          <a:xfrm>
            <a:off x="6013554" y="726502"/>
            <a:ext cx="3128227" cy="4151376"/>
          </a:xfrm>
          <a:prstGeom prst="rect">
            <a:avLst/>
          </a:prstGeom>
        </p:spPr>
      </p:pic>
      <p:sp>
        <p:nvSpPr>
          <p:cNvPr id="2" name="Title 1"/>
          <p:cNvSpPr>
            <a:spLocks noGrp="1"/>
          </p:cNvSpPr>
          <p:nvPr>
            <p:ph type="ctrTitle" hasCustomPrompt="1"/>
          </p:nvPr>
        </p:nvSpPr>
        <p:spPr>
          <a:xfrm>
            <a:off x="605904" y="731752"/>
            <a:ext cx="5193434" cy="2387600"/>
          </a:xfrm>
        </p:spPr>
        <p:txBody>
          <a:bodyPr anchor="b"/>
          <a:lstStyle>
            <a:lvl1pPr algn="l">
              <a:defRPr sz="4500" b="1">
                <a:solidFill>
                  <a:srgbClr val="132F45"/>
                </a:solidFill>
              </a:defRPr>
            </a:lvl1pPr>
          </a:lstStyle>
          <a:p>
            <a:r>
              <a:rPr lang="en-US" dirty="0"/>
              <a:t>Section Header Here</a:t>
            </a:r>
          </a:p>
        </p:txBody>
      </p:sp>
      <p:sp>
        <p:nvSpPr>
          <p:cNvPr id="3" name="Subtitle 2"/>
          <p:cNvSpPr>
            <a:spLocks noGrp="1"/>
          </p:cNvSpPr>
          <p:nvPr>
            <p:ph type="subTitle" idx="1" hasCustomPrompt="1"/>
          </p:nvPr>
        </p:nvSpPr>
        <p:spPr>
          <a:xfrm>
            <a:off x="605903" y="3253276"/>
            <a:ext cx="5193434" cy="1624135"/>
          </a:xfrm>
        </p:spPr>
        <p:txBody>
          <a:bodyPr>
            <a:normAutofit/>
          </a:bodyPr>
          <a:lstStyle>
            <a:lvl1pPr marL="0" indent="0" algn="l">
              <a:lnSpc>
                <a:spcPct val="100000"/>
              </a:lnSpc>
              <a:spcBef>
                <a:spcPts val="0"/>
              </a:spcBef>
              <a:buNone/>
              <a:defRPr sz="2100">
                <a:solidFill>
                  <a:schemeClr val="accent4"/>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Subtitle Text</a:t>
            </a:r>
          </a:p>
        </p:txBody>
      </p:sp>
      <p:sp>
        <p:nvSpPr>
          <p:cNvPr id="16" name="Rectangle 15"/>
          <p:cNvSpPr/>
          <p:nvPr userDrawn="1"/>
        </p:nvSpPr>
        <p:spPr>
          <a:xfrm>
            <a:off x="0" y="6187737"/>
            <a:ext cx="9144001" cy="668813"/>
          </a:xfrm>
          <a:prstGeom prst="rect">
            <a:avLst/>
          </a:prstGeom>
          <a:solidFill>
            <a:srgbClr val="132F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7" name="TextBox 16"/>
          <p:cNvSpPr txBox="1"/>
          <p:nvPr userDrawn="1"/>
        </p:nvSpPr>
        <p:spPr>
          <a:xfrm>
            <a:off x="592584" y="6395548"/>
            <a:ext cx="7921646" cy="346249"/>
          </a:xfrm>
          <a:prstGeom prst="rect">
            <a:avLst/>
          </a:prstGeom>
          <a:noFill/>
        </p:spPr>
        <p:txBody>
          <a:bodyPr wrap="square" rtlCol="0">
            <a:spAutoFit/>
          </a:bodyPr>
          <a:lstStyle/>
          <a:p>
            <a:pPr algn="r"/>
            <a:r>
              <a:rPr lang="en-US" sz="825" dirty="0">
                <a:solidFill>
                  <a:schemeClr val="bg1"/>
                </a:solidFill>
              </a:rPr>
              <a:t>@</a:t>
            </a:r>
            <a:r>
              <a:rPr lang="en-US" sz="825" dirty="0" err="1">
                <a:solidFill>
                  <a:schemeClr val="bg1"/>
                </a:solidFill>
              </a:rPr>
              <a:t>MENTOR</a:t>
            </a:r>
            <a:r>
              <a:rPr lang="en-US" sz="825" baseline="0" dirty="0" err="1">
                <a:solidFill>
                  <a:schemeClr val="bg1"/>
                </a:solidFill>
              </a:rPr>
              <a:t>National</a:t>
            </a:r>
            <a:r>
              <a:rPr lang="en-US" sz="825" baseline="0" dirty="0">
                <a:solidFill>
                  <a:schemeClr val="bg1"/>
                </a:solidFill>
              </a:rPr>
              <a:t>									www.mentoring.org</a:t>
            </a:r>
            <a:endParaRPr lang="en-US" sz="825" dirty="0">
              <a:solidFill>
                <a:schemeClr val="bg1"/>
              </a:solidFill>
            </a:endParaRP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684494" y="5679376"/>
            <a:ext cx="1775012" cy="1828800"/>
          </a:xfrm>
          <a:prstGeom prst="rect">
            <a:avLst/>
          </a:prstGeom>
        </p:spPr>
      </p:pic>
    </p:spTree>
    <p:extLst>
      <p:ext uri="{BB962C8B-B14F-4D97-AF65-F5344CB8AC3E}">
        <p14:creationId xmlns:p14="http://schemas.microsoft.com/office/powerpoint/2010/main" val="2405076874"/>
      </p:ext>
    </p:extLst>
  </p:cSld>
  <p:clrMapOvr>
    <a:masterClrMapping/>
  </p:clrMapOvr>
  <p:extLst>
    <p:ext uri="{DCECCB84-F9BA-43D5-87BE-67443E8EF086}">
      <p15:sldGuideLst xmlns:p15="http://schemas.microsoft.com/office/powerpoint/2012/main">
        <p15:guide id="1" orient="horz" pos="2160">
          <p15:clr>
            <a:srgbClr val="FBAE40"/>
          </p15:clr>
        </p15:guide>
        <p15:guide id="2" pos="576">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Divider 4">
    <p:spTree>
      <p:nvGrpSpPr>
        <p:cNvPr id="1" name=""/>
        <p:cNvGrpSpPr/>
        <p:nvPr/>
      </p:nvGrpSpPr>
      <p:grpSpPr>
        <a:xfrm>
          <a:off x="0" y="0"/>
          <a:ext cx="0" cy="0"/>
          <a:chOff x="0" y="0"/>
          <a:chExt cx="0" cy="0"/>
        </a:xfrm>
      </p:grpSpPr>
      <p:sp>
        <p:nvSpPr>
          <p:cNvPr id="10" name="Rectangle 9"/>
          <p:cNvSpPr/>
          <p:nvPr userDrawn="1"/>
        </p:nvSpPr>
        <p:spPr>
          <a:xfrm>
            <a:off x="1" y="6063449"/>
            <a:ext cx="9144000" cy="7945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5" name="Picture 4"/>
          <p:cNvPicPr>
            <a:picLocks noChangeAspect="1"/>
          </p:cNvPicPr>
          <p:nvPr userDrawn="1"/>
        </p:nvPicPr>
        <p:blipFill rotWithShape="1">
          <a:blip r:embed="rId2" cstate="print">
            <a:duotone>
              <a:schemeClr val="accent3">
                <a:shade val="45000"/>
                <a:satMod val="135000"/>
              </a:schemeClr>
              <a:prstClr val="white"/>
            </a:duotone>
            <a:extLst>
              <a:ext uri="{28A0092B-C50C-407E-A947-70E740481C1C}">
                <a14:useLocalDpi xmlns:a14="http://schemas.microsoft.com/office/drawing/2010/main" val="0"/>
              </a:ext>
            </a:extLst>
          </a:blip>
          <a:srcRect/>
          <a:stretch/>
        </p:blipFill>
        <p:spPr>
          <a:xfrm>
            <a:off x="6032374" y="739132"/>
            <a:ext cx="3112386" cy="4151376"/>
          </a:xfrm>
          <a:prstGeom prst="rect">
            <a:avLst/>
          </a:prstGeom>
        </p:spPr>
      </p:pic>
      <p:sp>
        <p:nvSpPr>
          <p:cNvPr id="2" name="Title 1"/>
          <p:cNvSpPr>
            <a:spLocks noGrp="1"/>
          </p:cNvSpPr>
          <p:nvPr>
            <p:ph type="ctrTitle" hasCustomPrompt="1"/>
          </p:nvPr>
        </p:nvSpPr>
        <p:spPr>
          <a:xfrm>
            <a:off x="605904" y="731752"/>
            <a:ext cx="5193434" cy="2387600"/>
          </a:xfrm>
        </p:spPr>
        <p:txBody>
          <a:bodyPr anchor="b"/>
          <a:lstStyle>
            <a:lvl1pPr algn="l">
              <a:defRPr sz="4500" b="1">
                <a:solidFill>
                  <a:srgbClr val="132F45"/>
                </a:solidFill>
              </a:defRPr>
            </a:lvl1pPr>
          </a:lstStyle>
          <a:p>
            <a:r>
              <a:rPr lang="en-US" dirty="0"/>
              <a:t>Section Header Here</a:t>
            </a:r>
          </a:p>
        </p:txBody>
      </p:sp>
      <p:sp>
        <p:nvSpPr>
          <p:cNvPr id="3" name="Subtitle 2"/>
          <p:cNvSpPr>
            <a:spLocks noGrp="1"/>
          </p:cNvSpPr>
          <p:nvPr>
            <p:ph type="subTitle" idx="1" hasCustomPrompt="1"/>
          </p:nvPr>
        </p:nvSpPr>
        <p:spPr>
          <a:xfrm>
            <a:off x="605903" y="3253276"/>
            <a:ext cx="5193434" cy="1624135"/>
          </a:xfrm>
        </p:spPr>
        <p:txBody>
          <a:bodyPr>
            <a:normAutofit/>
          </a:bodyPr>
          <a:lstStyle>
            <a:lvl1pPr marL="0" indent="0" algn="l">
              <a:lnSpc>
                <a:spcPct val="100000"/>
              </a:lnSpc>
              <a:spcBef>
                <a:spcPts val="0"/>
              </a:spcBef>
              <a:buNone/>
              <a:defRPr sz="2100">
                <a:solidFill>
                  <a:schemeClr val="accent3"/>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Subtitle Text</a:t>
            </a:r>
          </a:p>
        </p:txBody>
      </p:sp>
      <p:sp>
        <p:nvSpPr>
          <p:cNvPr id="16" name="Rectangle 15"/>
          <p:cNvSpPr/>
          <p:nvPr userDrawn="1"/>
        </p:nvSpPr>
        <p:spPr>
          <a:xfrm>
            <a:off x="0" y="6187737"/>
            <a:ext cx="9144001" cy="668813"/>
          </a:xfrm>
          <a:prstGeom prst="rect">
            <a:avLst/>
          </a:prstGeom>
          <a:solidFill>
            <a:srgbClr val="132F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7" name="TextBox 16"/>
          <p:cNvSpPr txBox="1"/>
          <p:nvPr userDrawn="1"/>
        </p:nvSpPr>
        <p:spPr>
          <a:xfrm>
            <a:off x="592584" y="6395548"/>
            <a:ext cx="7921646" cy="346249"/>
          </a:xfrm>
          <a:prstGeom prst="rect">
            <a:avLst/>
          </a:prstGeom>
          <a:noFill/>
        </p:spPr>
        <p:txBody>
          <a:bodyPr wrap="square" rtlCol="0">
            <a:spAutoFit/>
          </a:bodyPr>
          <a:lstStyle/>
          <a:p>
            <a:pPr algn="r"/>
            <a:r>
              <a:rPr lang="en-US" sz="825" dirty="0">
                <a:solidFill>
                  <a:schemeClr val="bg1"/>
                </a:solidFill>
              </a:rPr>
              <a:t>@</a:t>
            </a:r>
            <a:r>
              <a:rPr lang="en-US" sz="825" dirty="0" err="1">
                <a:solidFill>
                  <a:schemeClr val="bg1"/>
                </a:solidFill>
              </a:rPr>
              <a:t>MENTOR</a:t>
            </a:r>
            <a:r>
              <a:rPr lang="en-US" sz="825" baseline="0" dirty="0" err="1">
                <a:solidFill>
                  <a:schemeClr val="bg1"/>
                </a:solidFill>
              </a:rPr>
              <a:t>National</a:t>
            </a:r>
            <a:r>
              <a:rPr lang="en-US" sz="825" baseline="0" dirty="0">
                <a:solidFill>
                  <a:schemeClr val="bg1"/>
                </a:solidFill>
              </a:rPr>
              <a:t>									www.mentoring.org</a:t>
            </a:r>
            <a:endParaRPr lang="en-US" sz="825" dirty="0">
              <a:solidFill>
                <a:schemeClr val="bg1"/>
              </a:solidFill>
            </a:endParaRP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684494" y="5679376"/>
            <a:ext cx="1775012" cy="1828800"/>
          </a:xfrm>
          <a:prstGeom prst="rect">
            <a:avLst/>
          </a:prstGeom>
        </p:spPr>
      </p:pic>
    </p:spTree>
    <p:extLst>
      <p:ext uri="{BB962C8B-B14F-4D97-AF65-F5344CB8AC3E}">
        <p14:creationId xmlns:p14="http://schemas.microsoft.com/office/powerpoint/2010/main" val="3452770971"/>
      </p:ext>
    </p:extLst>
  </p:cSld>
  <p:clrMapOvr>
    <a:masterClrMapping/>
  </p:clrMapOvr>
  <p:extLst>
    <p:ext uri="{DCECCB84-F9BA-43D5-87BE-67443E8EF086}">
      <p15:sldGuideLst xmlns:p15="http://schemas.microsoft.com/office/powerpoint/2012/main">
        <p15:guide id="1" orient="horz" pos="2160">
          <p15:clr>
            <a:srgbClr val="FBAE40"/>
          </p15:clr>
        </p15:guide>
        <p15:guide id="2" pos="576">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628650" y="1825624"/>
            <a:ext cx="7886700" cy="4057651"/>
          </a:xfrm>
        </p:spPr>
        <p:txBody>
          <a:bodyPr/>
          <a:lstStyle>
            <a:lvl1pPr marL="171450" indent="-171450">
              <a:spcBef>
                <a:spcPts val="1350"/>
              </a:spcBef>
              <a:spcAft>
                <a:spcPts val="0"/>
              </a:spcAft>
              <a:buClr>
                <a:schemeClr val="accent1"/>
              </a:buClr>
              <a:buFont typeface="Wingdings" panose="05000000000000000000" pitchFamily="2" charset="2"/>
              <a:buChar char="§"/>
              <a:defRPr/>
            </a:lvl1pPr>
            <a:lvl2pPr marL="514350" indent="-171450">
              <a:buFont typeface="Arial" panose="020B0604020202020204" pitchFamily="34" charset="0"/>
              <a:buChar char="–"/>
              <a:defRPr/>
            </a:lvl2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0FF44449-1A07-4873-90B9-8529445D21A8}" type="datetime1">
              <a:rPr lang="en-US" smtClean="0"/>
              <a:t>5/6/2025</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969389" y="5518151"/>
            <a:ext cx="2057400" cy="365125"/>
          </a:xfrm>
          <a:prstGeom prst="rect">
            <a:avLst/>
          </a:prstGeom>
        </p:spPr>
        <p:txBody>
          <a:bodyPr/>
          <a:lstStyle/>
          <a:p>
            <a:fld id="{18359CA6-82DB-4DA8-8DE0-E99E9A716A02}" type="slidenum">
              <a:rPr lang="en-US" smtClean="0"/>
              <a:pPr/>
              <a:t>‹#›</a:t>
            </a:fld>
            <a:endParaRPr lang="en-US"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8564111" y="5562491"/>
            <a:ext cx="244761" cy="286550"/>
          </a:xfrm>
          <a:prstGeom prst="rect">
            <a:avLst/>
          </a:prstGeom>
        </p:spPr>
      </p:pic>
    </p:spTree>
    <p:extLst>
      <p:ext uri="{BB962C8B-B14F-4D97-AF65-F5344CB8AC3E}">
        <p14:creationId xmlns:p14="http://schemas.microsoft.com/office/powerpoint/2010/main" val="30324331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ivider 2">
    <p:spTree>
      <p:nvGrpSpPr>
        <p:cNvPr id="1" name=""/>
        <p:cNvGrpSpPr/>
        <p:nvPr/>
      </p:nvGrpSpPr>
      <p:grpSpPr>
        <a:xfrm>
          <a:off x="0" y="0"/>
          <a:ext cx="0" cy="0"/>
          <a:chOff x="0" y="0"/>
          <a:chExt cx="0" cy="0"/>
        </a:xfrm>
      </p:grpSpPr>
      <p:sp>
        <p:nvSpPr>
          <p:cNvPr id="11" name="Rectangle 10"/>
          <p:cNvSpPr/>
          <p:nvPr userDrawn="1"/>
        </p:nvSpPr>
        <p:spPr>
          <a:xfrm>
            <a:off x="1" y="6063449"/>
            <a:ext cx="9144000" cy="7945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 name="Title 1"/>
          <p:cNvSpPr>
            <a:spLocks noGrp="1"/>
          </p:cNvSpPr>
          <p:nvPr>
            <p:ph type="ctrTitle" hasCustomPrompt="1"/>
          </p:nvPr>
        </p:nvSpPr>
        <p:spPr>
          <a:xfrm>
            <a:off x="605904" y="731752"/>
            <a:ext cx="5193434" cy="2387600"/>
          </a:xfrm>
        </p:spPr>
        <p:txBody>
          <a:bodyPr anchor="b"/>
          <a:lstStyle>
            <a:lvl1pPr algn="l">
              <a:defRPr sz="4500" b="1">
                <a:solidFill>
                  <a:srgbClr val="132F45"/>
                </a:solidFill>
              </a:defRPr>
            </a:lvl1pPr>
          </a:lstStyle>
          <a:p>
            <a:r>
              <a:rPr lang="en-US" dirty="0"/>
              <a:t>Section Header Here</a:t>
            </a:r>
          </a:p>
        </p:txBody>
      </p:sp>
      <p:sp>
        <p:nvSpPr>
          <p:cNvPr id="3" name="Subtitle 2"/>
          <p:cNvSpPr>
            <a:spLocks noGrp="1"/>
          </p:cNvSpPr>
          <p:nvPr>
            <p:ph type="subTitle" idx="1" hasCustomPrompt="1"/>
          </p:nvPr>
        </p:nvSpPr>
        <p:spPr>
          <a:xfrm>
            <a:off x="605903" y="3253276"/>
            <a:ext cx="5193434" cy="1624135"/>
          </a:xfrm>
        </p:spPr>
        <p:txBody>
          <a:bodyPr>
            <a:normAutofit/>
          </a:bodyPr>
          <a:lstStyle>
            <a:lvl1pPr marL="0" indent="0" algn="l">
              <a:lnSpc>
                <a:spcPct val="100000"/>
              </a:lnSpc>
              <a:spcBef>
                <a:spcPts val="0"/>
              </a:spcBef>
              <a:buNone/>
              <a:defRPr sz="2100">
                <a:solidFill>
                  <a:schemeClr val="accent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Subtitle Text</a:t>
            </a:r>
          </a:p>
        </p:txBody>
      </p:sp>
      <p:pic>
        <p:nvPicPr>
          <p:cNvPr id="4" name="Picture 3"/>
          <p:cNvPicPr>
            <a:picLocks noChangeAspect="1"/>
          </p:cNvPicPr>
          <p:nvPr userDrawn="1"/>
        </p:nvPicPr>
        <p:blipFill rotWithShape="1">
          <a:blip r:embed="rId2">
            <a:duotone>
              <a:schemeClr val="accent2">
                <a:shade val="45000"/>
                <a:satMod val="135000"/>
              </a:schemeClr>
              <a:prstClr val="white"/>
            </a:duotone>
            <a:extLst>
              <a:ext uri="{28A0092B-C50C-407E-A947-70E740481C1C}">
                <a14:useLocalDpi xmlns:a14="http://schemas.microsoft.com/office/drawing/2010/main" val="0"/>
              </a:ext>
            </a:extLst>
          </a:blip>
          <a:srcRect l="19049" r="13966"/>
          <a:stretch/>
        </p:blipFill>
        <p:spPr>
          <a:xfrm>
            <a:off x="6012401" y="724788"/>
            <a:ext cx="3129378" cy="4154804"/>
          </a:xfrm>
          <a:prstGeom prst="rect">
            <a:avLst/>
          </a:prstGeom>
        </p:spPr>
      </p:pic>
      <p:sp>
        <p:nvSpPr>
          <p:cNvPr id="10" name="Rectangle 9"/>
          <p:cNvSpPr/>
          <p:nvPr userDrawn="1"/>
        </p:nvSpPr>
        <p:spPr>
          <a:xfrm>
            <a:off x="0" y="6187737"/>
            <a:ext cx="9144001" cy="668813"/>
          </a:xfrm>
          <a:prstGeom prst="rect">
            <a:avLst/>
          </a:prstGeom>
          <a:solidFill>
            <a:srgbClr val="132F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2"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14" name="TextBox 13"/>
          <p:cNvSpPr txBox="1"/>
          <p:nvPr userDrawn="1"/>
        </p:nvSpPr>
        <p:spPr>
          <a:xfrm>
            <a:off x="592584" y="6412497"/>
            <a:ext cx="7921646" cy="219291"/>
          </a:xfrm>
          <a:prstGeom prst="rect">
            <a:avLst/>
          </a:prstGeom>
          <a:noFill/>
        </p:spPr>
        <p:txBody>
          <a:bodyPr wrap="square" rtlCol="0">
            <a:spAutoFit/>
          </a:bodyPr>
          <a:lstStyle/>
          <a:p>
            <a:pPr algn="r"/>
            <a:r>
              <a:rPr lang="en-US" sz="825" dirty="0">
                <a:solidFill>
                  <a:schemeClr val="bg1"/>
                </a:solidFill>
              </a:rPr>
              <a:t>@</a:t>
            </a:r>
            <a:r>
              <a:rPr lang="en-US" sz="825" dirty="0" err="1">
                <a:solidFill>
                  <a:schemeClr val="bg1"/>
                </a:solidFill>
              </a:rPr>
              <a:t>MENTOR</a:t>
            </a:r>
            <a:r>
              <a:rPr lang="en-US" sz="825" baseline="0" dirty="0" err="1">
                <a:solidFill>
                  <a:schemeClr val="bg1"/>
                </a:solidFill>
              </a:rPr>
              <a:t>National</a:t>
            </a:r>
            <a:r>
              <a:rPr lang="en-US" sz="825" baseline="0" dirty="0">
                <a:solidFill>
                  <a:schemeClr val="bg1"/>
                </a:solidFill>
              </a:rPr>
              <a:t>						www.mentoring.org</a:t>
            </a:r>
            <a:endParaRPr lang="en-US" sz="825" dirty="0">
              <a:solidFill>
                <a:schemeClr val="bg1"/>
              </a:solidFill>
            </a:endParaRPr>
          </a:p>
        </p:txBody>
      </p:sp>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665901" y="5856525"/>
            <a:ext cx="1775012" cy="1424293"/>
          </a:xfrm>
          <a:prstGeom prst="rect">
            <a:avLst/>
          </a:prstGeom>
        </p:spPr>
      </p:pic>
    </p:spTree>
    <p:extLst>
      <p:ext uri="{BB962C8B-B14F-4D97-AF65-F5344CB8AC3E}">
        <p14:creationId xmlns:p14="http://schemas.microsoft.com/office/powerpoint/2010/main" val="942596749"/>
      </p:ext>
    </p:extLst>
  </p:cSld>
  <p:clrMapOvr>
    <a:masterClrMapping/>
  </p:clrMapOvr>
  <p:extLst>
    <p:ext uri="{DCECCB84-F9BA-43D5-87BE-67443E8EF086}">
      <p15:sldGuideLst xmlns:p15="http://schemas.microsoft.com/office/powerpoint/2012/main">
        <p15:guide id="1" orient="horz" pos="2160">
          <p15:clr>
            <a:srgbClr val="FBAE40"/>
          </p15:clr>
        </p15:guide>
        <p15:guide id="2" pos="576">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p>
        </p:txBody>
      </p:sp>
      <p:sp>
        <p:nvSpPr>
          <p:cNvPr id="3" name="Content Placeholder 2"/>
          <p:cNvSpPr>
            <a:spLocks noGrp="1"/>
          </p:cNvSpPr>
          <p:nvPr>
            <p:ph sz="half" idx="1"/>
          </p:nvPr>
        </p:nvSpPr>
        <p:spPr>
          <a:xfrm>
            <a:off x="628650" y="1825625"/>
            <a:ext cx="3886200" cy="4057650"/>
          </a:xfrm>
        </p:spPr>
        <p:txBody>
          <a:bodyPr/>
          <a:lstStyle>
            <a:lvl1pPr marL="171450" indent="-171450">
              <a:buClr>
                <a:schemeClr val="accent1"/>
              </a:buClr>
              <a:buFont typeface="Wingdings" panose="05000000000000000000" pitchFamily="2" charset="2"/>
              <a:buChar char="§"/>
              <a:defRPr/>
            </a:lvl1pPr>
            <a:lvl2pPr marL="514350" indent="-171450">
              <a:buFont typeface="Arial" panose="020B0604020202020204" pitchFamily="34" charset="0"/>
              <a:buChar char="–"/>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825625"/>
            <a:ext cx="3886200" cy="4057650"/>
          </a:xfrm>
        </p:spPr>
        <p:txBody>
          <a:bodyPr/>
          <a:lstStyle>
            <a:lvl1pPr marL="171450" indent="-171450">
              <a:buClr>
                <a:schemeClr val="accent1"/>
              </a:buClr>
              <a:buFont typeface="Wingdings" panose="05000000000000000000" pitchFamily="2" charset="2"/>
              <a:buChar char="§"/>
              <a:defRPr/>
            </a:lvl1pPr>
            <a:lvl2pPr marL="514350" indent="-171450">
              <a:buFont typeface="Arial" panose="020B0604020202020204" pitchFamily="34" charset="0"/>
              <a:buChar char="–"/>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39C59DAD-D8D2-40B7-8E6B-731529309EF1}" type="datetime1">
              <a:rPr lang="en-US" smtClean="0"/>
              <a:t>5/6/2025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6969389" y="5518151"/>
            <a:ext cx="2057400" cy="365125"/>
          </a:xfrm>
          <a:prstGeom prst="rect">
            <a:avLst/>
          </a:prstGeom>
        </p:spPr>
        <p:txBody>
          <a:bodyPr/>
          <a:lstStyle/>
          <a:p>
            <a:fld id="{18359CA6-82DB-4DA8-8DE0-E99E9A716A02}" type="slidenum">
              <a:rPr lang="en-US" smtClean="0"/>
              <a:t>‹#›</a:t>
            </a:fld>
            <a:endParaRPr lang="en-US"/>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8564111" y="5562491"/>
            <a:ext cx="244761" cy="286550"/>
          </a:xfrm>
          <a:prstGeom prst="rect">
            <a:avLst/>
          </a:prstGeom>
        </p:spPr>
      </p:pic>
    </p:spTree>
    <p:extLst>
      <p:ext uri="{BB962C8B-B14F-4D97-AF65-F5344CB8AC3E}">
        <p14:creationId xmlns:p14="http://schemas.microsoft.com/office/powerpoint/2010/main" val="995509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lvl1pPr>
              <a:defRPr b="1"/>
            </a:lvl1pPr>
          </a:lstStyle>
          <a:p>
            <a:r>
              <a:rPr lang="en-US" dirty="0"/>
              <a:t>Click to edit Master title style</a:t>
            </a:r>
          </a:p>
        </p:txBody>
      </p:sp>
      <p:sp>
        <p:nvSpPr>
          <p:cNvPr id="3" name="Text Placeholder 2"/>
          <p:cNvSpPr>
            <a:spLocks noGrp="1"/>
          </p:cNvSpPr>
          <p:nvPr>
            <p:ph type="body" idx="1"/>
          </p:nvPr>
        </p:nvSpPr>
        <p:spPr>
          <a:xfrm>
            <a:off x="629842" y="1681163"/>
            <a:ext cx="3868340" cy="517524"/>
          </a:xfrm>
        </p:spPr>
        <p:txBody>
          <a:bodyPr anchor="b"/>
          <a:lstStyle>
            <a:lvl1pPr marL="0" indent="0">
              <a:buNone/>
              <a:defRPr sz="1800" b="1">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4" name="Content Placeholder 3"/>
          <p:cNvSpPr>
            <a:spLocks noGrp="1"/>
          </p:cNvSpPr>
          <p:nvPr>
            <p:ph sz="half" idx="2"/>
          </p:nvPr>
        </p:nvSpPr>
        <p:spPr>
          <a:xfrm>
            <a:off x="629842" y="2256499"/>
            <a:ext cx="3868340" cy="3626777"/>
          </a:xfrm>
        </p:spPr>
        <p:txBody>
          <a:bodyPr/>
          <a:lstStyle>
            <a:lvl1pPr marL="171450" indent="-171450">
              <a:buClr>
                <a:schemeClr val="accent1"/>
              </a:buClr>
              <a:buFont typeface="Wingdings" panose="05000000000000000000" pitchFamily="2" charset="2"/>
              <a:buChar char="§"/>
              <a:defRPr/>
            </a:lvl1pPr>
            <a:lvl2pPr marL="514350" indent="-171450">
              <a:buFont typeface="Arial" panose="020B0604020202020204" pitchFamily="34" charset="0"/>
              <a:buChar char="–"/>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0" y="1681163"/>
            <a:ext cx="3887391" cy="517524"/>
          </a:xfrm>
        </p:spPr>
        <p:txBody>
          <a:bodyPr anchor="b"/>
          <a:lstStyle>
            <a:lvl1pPr marL="0" indent="0">
              <a:buNone/>
              <a:defRPr sz="1800" b="1">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6" name="Content Placeholder 5"/>
          <p:cNvSpPr>
            <a:spLocks noGrp="1"/>
          </p:cNvSpPr>
          <p:nvPr>
            <p:ph sz="quarter" idx="4"/>
          </p:nvPr>
        </p:nvSpPr>
        <p:spPr>
          <a:xfrm>
            <a:off x="4629150" y="2256499"/>
            <a:ext cx="3887391" cy="3626777"/>
          </a:xfrm>
        </p:spPr>
        <p:txBody>
          <a:bodyPr/>
          <a:lstStyle>
            <a:lvl1pPr marL="171450" indent="-171450">
              <a:buClr>
                <a:schemeClr val="accent1"/>
              </a:buClr>
              <a:buFont typeface="Wingdings" panose="05000000000000000000" pitchFamily="2" charset="2"/>
              <a:buChar char="§"/>
              <a:defRPr/>
            </a:lvl1pPr>
            <a:lvl2pPr marL="514350" indent="-171450">
              <a:buFont typeface="Arial" panose="020B0604020202020204" pitchFamily="34" charset="0"/>
              <a:buChar char="–"/>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6098B0E5-FD58-4EC6-9865-3B82C6519E60}" type="datetime1">
              <a:rPr lang="en-US" smtClean="0"/>
              <a:t>5/6/2025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6969389" y="5518151"/>
            <a:ext cx="2057400" cy="365125"/>
          </a:xfrm>
          <a:prstGeom prst="rect">
            <a:avLst/>
          </a:prstGeom>
        </p:spPr>
        <p:txBody>
          <a:bodyPr/>
          <a:lstStyle/>
          <a:p>
            <a:fld id="{18359CA6-82DB-4DA8-8DE0-E99E9A716A02}" type="slidenum">
              <a:rPr lang="en-US" smtClean="0"/>
              <a:t>‹#›</a:t>
            </a:fld>
            <a:endParaRPr lang="en-US"/>
          </a:p>
        </p:txBody>
      </p:sp>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8564111" y="5562491"/>
            <a:ext cx="244761" cy="286550"/>
          </a:xfrm>
          <a:prstGeom prst="rect">
            <a:avLst/>
          </a:prstGeom>
        </p:spPr>
      </p:pic>
    </p:spTree>
    <p:extLst>
      <p:ext uri="{BB962C8B-B14F-4D97-AF65-F5344CB8AC3E}">
        <p14:creationId xmlns:p14="http://schemas.microsoft.com/office/powerpoint/2010/main" val="311766809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A5056A32-96E6-49E5-AE59-35CC2D8DCF7C}" type="datetime1">
              <a:rPr lang="en-US" smtClean="0"/>
              <a:t>5/6/2025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6969389" y="5518151"/>
            <a:ext cx="2057400" cy="365125"/>
          </a:xfrm>
          <a:prstGeom prst="rect">
            <a:avLst/>
          </a:prstGeom>
        </p:spPr>
        <p:txBody>
          <a:bodyPr/>
          <a:lstStyle/>
          <a:p>
            <a:fld id="{18359CA6-82DB-4DA8-8DE0-E99E9A716A02}" type="slidenum">
              <a:rPr lang="en-US" smtClean="0"/>
              <a:t>‹#›</a:t>
            </a:fld>
            <a:endParaRPr lang="en-US"/>
          </a:p>
        </p:txBody>
      </p:sp>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8564111" y="5562491"/>
            <a:ext cx="244761" cy="286550"/>
          </a:xfrm>
          <a:prstGeom prst="rect">
            <a:avLst/>
          </a:prstGeom>
        </p:spPr>
      </p:pic>
    </p:spTree>
    <p:extLst>
      <p:ext uri="{BB962C8B-B14F-4D97-AF65-F5344CB8AC3E}">
        <p14:creationId xmlns:p14="http://schemas.microsoft.com/office/powerpoint/2010/main" val="314421183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64CEDF6C-8533-4707-BC94-FB238C1D243D}" type="datetime1">
              <a:rPr lang="en-US" smtClean="0"/>
              <a:t>5/6/2025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6969389" y="5518151"/>
            <a:ext cx="2057400" cy="365125"/>
          </a:xfrm>
          <a:prstGeom prst="rect">
            <a:avLst/>
          </a:prstGeom>
        </p:spPr>
        <p:txBody>
          <a:bodyPr/>
          <a:lstStyle/>
          <a:p>
            <a:fld id="{18359CA6-82DB-4DA8-8DE0-E99E9A716A02}" type="slidenum">
              <a:rPr lang="en-US" smtClean="0"/>
              <a:t>‹#›</a:t>
            </a:fld>
            <a:endParaRPr lang="en-US"/>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8564111" y="5562491"/>
            <a:ext cx="244761" cy="286550"/>
          </a:xfrm>
          <a:prstGeom prst="rect">
            <a:avLst/>
          </a:prstGeom>
        </p:spPr>
      </p:pic>
    </p:spTree>
    <p:extLst>
      <p:ext uri="{BB962C8B-B14F-4D97-AF65-F5344CB8AC3E}">
        <p14:creationId xmlns:p14="http://schemas.microsoft.com/office/powerpoint/2010/main" val="248635503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BA7D1525-D915-4BEA-8329-6B5CD5C13E0F}" type="datetime1">
              <a:rPr lang="en-US" smtClean="0"/>
              <a:t>5/6/2025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6969389" y="5518151"/>
            <a:ext cx="2057400" cy="365125"/>
          </a:xfrm>
          <a:prstGeom prst="rect">
            <a:avLst/>
          </a:prstGeom>
        </p:spPr>
        <p:txBody>
          <a:bodyPr/>
          <a:lstStyle/>
          <a:p>
            <a:fld id="{18359CA6-82DB-4DA8-8DE0-E99E9A716A02}" type="slidenum">
              <a:rPr lang="en-US" smtClean="0"/>
              <a:t>‹#›</a:t>
            </a:fld>
            <a:endParaRPr lang="en-US"/>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8564111" y="5562491"/>
            <a:ext cx="244761" cy="286550"/>
          </a:xfrm>
          <a:prstGeom prst="rect">
            <a:avLst/>
          </a:prstGeom>
        </p:spPr>
      </p:pic>
    </p:spTree>
    <p:extLst>
      <p:ext uri="{BB962C8B-B14F-4D97-AF65-F5344CB8AC3E}">
        <p14:creationId xmlns:p14="http://schemas.microsoft.com/office/powerpoint/2010/main" val="253414538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ACEE6D30-2128-4CD2-BF24-42CAD632B2D0}" type="datetime1">
              <a:rPr lang="en-US" smtClean="0"/>
              <a:t>5/6/2025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6969389" y="5518151"/>
            <a:ext cx="2057400" cy="365125"/>
          </a:xfrm>
          <a:prstGeom prst="rect">
            <a:avLst/>
          </a:prstGeom>
        </p:spPr>
        <p:txBody>
          <a:bodyPr/>
          <a:lstStyle/>
          <a:p>
            <a:fld id="{18359CA6-82DB-4DA8-8DE0-E99E9A716A02}" type="slidenum">
              <a:rPr lang="en-US" smtClean="0"/>
              <a:t>‹#›</a:t>
            </a:fld>
            <a:endParaRPr lang="en-US"/>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8564111" y="5562491"/>
            <a:ext cx="244761" cy="286550"/>
          </a:xfrm>
          <a:prstGeom prst="rect">
            <a:avLst/>
          </a:prstGeom>
        </p:spPr>
      </p:pic>
    </p:spTree>
    <p:extLst>
      <p:ext uri="{BB962C8B-B14F-4D97-AF65-F5344CB8AC3E}">
        <p14:creationId xmlns:p14="http://schemas.microsoft.com/office/powerpoint/2010/main" val="338471911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B54849BE-8F30-4F04-9C5E-A3873E30606A}" type="datetime1">
              <a:rPr lang="en-US" smtClean="0"/>
              <a:t>5/6/2025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969389" y="5518151"/>
            <a:ext cx="2057400" cy="365125"/>
          </a:xfrm>
          <a:prstGeom prst="rect">
            <a:avLst/>
          </a:prstGeom>
        </p:spPr>
        <p:txBody>
          <a:bodyPr/>
          <a:lstStyle/>
          <a:p>
            <a:fld id="{18359CA6-82DB-4DA8-8DE0-E99E9A716A02}" type="slidenum">
              <a:rPr lang="en-US" smtClean="0"/>
              <a:t>‹#›</a:t>
            </a:fld>
            <a:endParaRPr lang="en-US"/>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8564111" y="5562491"/>
            <a:ext cx="244761" cy="286550"/>
          </a:xfrm>
          <a:prstGeom prst="rect">
            <a:avLst/>
          </a:prstGeom>
        </p:spPr>
      </p:pic>
    </p:spTree>
    <p:extLst>
      <p:ext uri="{BB962C8B-B14F-4D97-AF65-F5344CB8AC3E}">
        <p14:creationId xmlns:p14="http://schemas.microsoft.com/office/powerpoint/2010/main" val="118798064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207FA57C-FC21-4575-97B5-E57885F072E3}" type="datetime1">
              <a:rPr lang="en-US" smtClean="0"/>
              <a:t>5/6/2025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969389" y="5518151"/>
            <a:ext cx="2057400" cy="365125"/>
          </a:xfrm>
          <a:prstGeom prst="rect">
            <a:avLst/>
          </a:prstGeom>
        </p:spPr>
        <p:txBody>
          <a:bodyPr/>
          <a:lstStyle/>
          <a:p>
            <a:fld id="{18359CA6-82DB-4DA8-8DE0-E99E9A716A02}" type="slidenum">
              <a:rPr lang="en-US" smtClean="0"/>
              <a:t>‹#›</a:t>
            </a:fld>
            <a:endParaRPr lang="en-US"/>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8564111" y="5562491"/>
            <a:ext cx="244761" cy="286550"/>
          </a:xfrm>
          <a:prstGeom prst="rect">
            <a:avLst/>
          </a:prstGeom>
        </p:spPr>
      </p:pic>
    </p:spTree>
    <p:extLst>
      <p:ext uri="{BB962C8B-B14F-4D97-AF65-F5344CB8AC3E}">
        <p14:creationId xmlns:p14="http://schemas.microsoft.com/office/powerpoint/2010/main" val="222351541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9" name="Rectangle 8"/>
          <p:cNvSpPr/>
          <p:nvPr userDrawn="1"/>
        </p:nvSpPr>
        <p:spPr>
          <a:xfrm>
            <a:off x="1" y="6063449"/>
            <a:ext cx="9144000" cy="7945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 name="Title 1"/>
          <p:cNvSpPr>
            <a:spLocks noGrp="1"/>
          </p:cNvSpPr>
          <p:nvPr>
            <p:ph type="ctrTitle"/>
          </p:nvPr>
        </p:nvSpPr>
        <p:spPr>
          <a:xfrm>
            <a:off x="605904" y="731752"/>
            <a:ext cx="7908326" cy="2387600"/>
          </a:xfrm>
        </p:spPr>
        <p:txBody>
          <a:bodyPr anchor="t"/>
          <a:lstStyle>
            <a:lvl1pPr algn="l">
              <a:defRPr sz="4500" b="1">
                <a:solidFill>
                  <a:srgbClr val="132F45"/>
                </a:solidFill>
              </a:defRPr>
            </a:lvl1pPr>
          </a:lstStyle>
          <a:p>
            <a:r>
              <a:rPr lang="en-US" dirty="0"/>
              <a:t>Click to edit Master title style</a:t>
            </a:r>
          </a:p>
        </p:txBody>
      </p:sp>
      <p:sp>
        <p:nvSpPr>
          <p:cNvPr id="3" name="Subtitle 2"/>
          <p:cNvSpPr>
            <a:spLocks noGrp="1"/>
          </p:cNvSpPr>
          <p:nvPr>
            <p:ph type="subTitle" idx="1" hasCustomPrompt="1"/>
          </p:nvPr>
        </p:nvSpPr>
        <p:spPr>
          <a:xfrm>
            <a:off x="1649026" y="3932531"/>
            <a:ext cx="6858000" cy="1624135"/>
          </a:xfrm>
        </p:spPr>
        <p:txBody>
          <a:bodyPr>
            <a:normAutofit/>
          </a:bodyPr>
          <a:lstStyle>
            <a:lvl1pPr marL="0" indent="0" algn="r">
              <a:lnSpc>
                <a:spcPct val="100000"/>
              </a:lnSpc>
              <a:spcBef>
                <a:spcPts val="0"/>
              </a:spcBef>
              <a:buNone/>
              <a:defRPr sz="1500">
                <a:solidFill>
                  <a:srgbClr val="132F45"/>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Presenters</a:t>
            </a:r>
          </a:p>
        </p:txBody>
      </p:sp>
      <p:sp>
        <p:nvSpPr>
          <p:cNvPr id="22" name="Text Placeholder 21"/>
          <p:cNvSpPr>
            <a:spLocks noGrp="1"/>
          </p:cNvSpPr>
          <p:nvPr>
            <p:ph type="body" sz="quarter" idx="10" hasCustomPrompt="1"/>
          </p:nvPr>
        </p:nvSpPr>
        <p:spPr>
          <a:xfrm>
            <a:off x="1642367" y="3400599"/>
            <a:ext cx="6860381" cy="620712"/>
          </a:xfrm>
        </p:spPr>
        <p:txBody>
          <a:bodyPr/>
          <a:lstStyle>
            <a:lvl1pPr marL="0" indent="0" algn="r">
              <a:buNone/>
              <a:defRPr b="0" baseline="0">
                <a:solidFill>
                  <a:srgbClr val="132F45"/>
                </a:solidFill>
              </a:defRPr>
            </a:lvl1pPr>
          </a:lstStyle>
          <a:p>
            <a:pPr lvl="0"/>
            <a:r>
              <a:rPr lang="en-US" dirty="0"/>
              <a:t>Date</a:t>
            </a:r>
          </a:p>
        </p:txBody>
      </p:sp>
      <p:sp>
        <p:nvSpPr>
          <p:cNvPr id="12" name="Rectangle 11"/>
          <p:cNvSpPr/>
          <p:nvPr userDrawn="1"/>
        </p:nvSpPr>
        <p:spPr>
          <a:xfrm>
            <a:off x="0" y="6187737"/>
            <a:ext cx="9144001" cy="668813"/>
          </a:xfrm>
          <a:prstGeom prst="rect">
            <a:avLst/>
          </a:prstGeom>
          <a:solidFill>
            <a:srgbClr val="132F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3" name="TextBox 12"/>
          <p:cNvSpPr txBox="1"/>
          <p:nvPr userDrawn="1"/>
        </p:nvSpPr>
        <p:spPr>
          <a:xfrm>
            <a:off x="592584" y="6395548"/>
            <a:ext cx="7921646" cy="346249"/>
          </a:xfrm>
          <a:prstGeom prst="rect">
            <a:avLst/>
          </a:prstGeom>
          <a:noFill/>
        </p:spPr>
        <p:txBody>
          <a:bodyPr wrap="square" rtlCol="0">
            <a:spAutoFit/>
          </a:bodyPr>
          <a:lstStyle/>
          <a:p>
            <a:pPr algn="r"/>
            <a:r>
              <a:rPr lang="en-US" sz="825" dirty="0">
                <a:solidFill>
                  <a:schemeClr val="bg1"/>
                </a:solidFill>
              </a:rPr>
              <a:t>@</a:t>
            </a:r>
            <a:r>
              <a:rPr lang="en-US" sz="825" dirty="0" err="1">
                <a:solidFill>
                  <a:schemeClr val="bg1"/>
                </a:solidFill>
              </a:rPr>
              <a:t>MENTOR</a:t>
            </a:r>
            <a:r>
              <a:rPr lang="en-US" sz="825" baseline="0" dirty="0" err="1">
                <a:solidFill>
                  <a:schemeClr val="bg1"/>
                </a:solidFill>
              </a:rPr>
              <a:t>National</a:t>
            </a:r>
            <a:r>
              <a:rPr lang="en-US" sz="825" baseline="0" dirty="0">
                <a:solidFill>
                  <a:schemeClr val="bg1"/>
                </a:solidFill>
              </a:rPr>
              <a:t>									www.mentoring.org</a:t>
            </a:r>
            <a:endParaRPr lang="en-US" sz="825" dirty="0">
              <a:solidFill>
                <a:schemeClr val="bg1"/>
              </a:solidFill>
            </a:endParaRP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684494" y="5679376"/>
            <a:ext cx="1775012" cy="1828800"/>
          </a:xfrm>
          <a:prstGeom prst="rect">
            <a:avLst/>
          </a:prstGeom>
        </p:spPr>
      </p:pic>
    </p:spTree>
    <p:extLst>
      <p:ext uri="{BB962C8B-B14F-4D97-AF65-F5344CB8AC3E}">
        <p14:creationId xmlns:p14="http://schemas.microsoft.com/office/powerpoint/2010/main" val="2474400162"/>
      </p:ext>
    </p:extLst>
  </p:cSld>
  <p:clrMapOvr>
    <a:masterClrMapping/>
  </p:clrMapOvr>
  <p:extLst>
    <p:ext uri="{DCECCB84-F9BA-43D5-87BE-67443E8EF086}">
      <p15:sldGuideLst xmlns:p15="http://schemas.microsoft.com/office/powerpoint/2012/main">
        <p15:guide id="1" orient="horz" pos="2160">
          <p15:clr>
            <a:srgbClr val="FBAE40"/>
          </p15:clr>
        </p15:guide>
        <p15:guide id="2" pos="576">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710214"/>
            <a:ext cx="7886700" cy="4057650"/>
          </a:xfrm>
        </p:spPr>
        <p:txBody>
          <a:bodyPr/>
          <a:lstStyle>
            <a:lvl1pPr marL="428625" indent="-428625">
              <a:buClr>
                <a:schemeClr val="accent1"/>
              </a:buClr>
              <a:buFont typeface="+mj-lt"/>
              <a:buAutoNum type="romanUcPeriod"/>
              <a:defRPr/>
            </a:lvl1pPr>
            <a:lvl2pPr marL="728663" indent="-385763">
              <a:buClr>
                <a:schemeClr val="accent1"/>
              </a:buClr>
              <a:buFont typeface="+mj-lt"/>
              <a:buAutoNum type="romanUcPeriod"/>
              <a:defRPr/>
            </a:lvl2pPr>
            <a:lvl3pPr marL="1071563" indent="-385763">
              <a:buClr>
                <a:schemeClr val="accent1"/>
              </a:buClr>
              <a:buFont typeface="+mj-lt"/>
              <a:buAutoNum type="romanUcPeriod"/>
              <a:defRPr/>
            </a:lvl3pPr>
            <a:lvl4pPr marL="1328738" indent="-300038">
              <a:buClr>
                <a:schemeClr val="accent1"/>
              </a:buClr>
              <a:buFont typeface="+mj-lt"/>
              <a:buAutoNum type="romanUcPeriod"/>
              <a:defRPr/>
            </a:lvl4pPr>
            <a:lvl5pPr marL="1671638" indent="-300038">
              <a:buClr>
                <a:schemeClr val="accent1"/>
              </a:buClr>
              <a:buFont typeface="+mj-lt"/>
              <a:buAutoNum type="romanUcPerio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8564111" y="5562491"/>
            <a:ext cx="244761" cy="286550"/>
          </a:xfrm>
          <a:prstGeom prst="rect">
            <a:avLst/>
          </a:prstGeom>
        </p:spPr>
      </p:pic>
      <p:sp>
        <p:nvSpPr>
          <p:cNvPr id="8" name="TextBox 7"/>
          <p:cNvSpPr txBox="1"/>
          <p:nvPr userDrawn="1"/>
        </p:nvSpPr>
        <p:spPr>
          <a:xfrm>
            <a:off x="625878" y="621431"/>
            <a:ext cx="6565037" cy="600164"/>
          </a:xfrm>
          <a:prstGeom prst="rect">
            <a:avLst/>
          </a:prstGeom>
          <a:noFill/>
        </p:spPr>
        <p:txBody>
          <a:bodyPr wrap="square" rtlCol="0">
            <a:spAutoFit/>
          </a:bodyPr>
          <a:lstStyle/>
          <a:p>
            <a:r>
              <a:rPr lang="en-US" sz="3300" b="1" dirty="0"/>
              <a:t>Table of Contents</a:t>
            </a:r>
          </a:p>
        </p:txBody>
      </p:sp>
    </p:spTree>
    <p:extLst>
      <p:ext uri="{BB962C8B-B14F-4D97-AF65-F5344CB8AC3E}">
        <p14:creationId xmlns:p14="http://schemas.microsoft.com/office/powerpoint/2010/main" val="36121545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Divider 3">
    <p:spTree>
      <p:nvGrpSpPr>
        <p:cNvPr id="1" name=""/>
        <p:cNvGrpSpPr/>
        <p:nvPr/>
      </p:nvGrpSpPr>
      <p:grpSpPr>
        <a:xfrm>
          <a:off x="0" y="0"/>
          <a:ext cx="0" cy="0"/>
          <a:chOff x="0" y="0"/>
          <a:chExt cx="0" cy="0"/>
        </a:xfrm>
      </p:grpSpPr>
      <p:sp>
        <p:nvSpPr>
          <p:cNvPr id="10" name="Rectangle 9"/>
          <p:cNvSpPr/>
          <p:nvPr userDrawn="1"/>
        </p:nvSpPr>
        <p:spPr>
          <a:xfrm>
            <a:off x="1" y="6063449"/>
            <a:ext cx="9144000" cy="7945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5" name="Picture 4"/>
          <p:cNvPicPr>
            <a:picLocks noChangeAspect="1"/>
          </p:cNvPicPr>
          <p:nvPr userDrawn="1"/>
        </p:nvPicPr>
        <p:blipFill rotWithShape="1">
          <a:blip r:embed="rId2" cstate="print">
            <a:duotone>
              <a:schemeClr val="accent4">
                <a:shade val="45000"/>
                <a:satMod val="135000"/>
              </a:schemeClr>
              <a:prstClr val="white"/>
            </a:duotone>
            <a:extLst>
              <a:ext uri="{28A0092B-C50C-407E-A947-70E740481C1C}">
                <a14:useLocalDpi xmlns:a14="http://schemas.microsoft.com/office/drawing/2010/main" val="0"/>
              </a:ext>
            </a:extLst>
          </a:blip>
          <a:srcRect r="70"/>
          <a:stretch/>
        </p:blipFill>
        <p:spPr>
          <a:xfrm>
            <a:off x="6013554" y="726502"/>
            <a:ext cx="3128227" cy="4151376"/>
          </a:xfrm>
          <a:prstGeom prst="rect">
            <a:avLst/>
          </a:prstGeom>
        </p:spPr>
      </p:pic>
      <p:sp>
        <p:nvSpPr>
          <p:cNvPr id="2" name="Title 1"/>
          <p:cNvSpPr>
            <a:spLocks noGrp="1"/>
          </p:cNvSpPr>
          <p:nvPr>
            <p:ph type="ctrTitle" hasCustomPrompt="1"/>
          </p:nvPr>
        </p:nvSpPr>
        <p:spPr>
          <a:xfrm>
            <a:off x="605904" y="731752"/>
            <a:ext cx="5193434" cy="2387600"/>
          </a:xfrm>
        </p:spPr>
        <p:txBody>
          <a:bodyPr anchor="b"/>
          <a:lstStyle>
            <a:lvl1pPr algn="l">
              <a:defRPr sz="4500" b="1">
                <a:solidFill>
                  <a:srgbClr val="132F45"/>
                </a:solidFill>
              </a:defRPr>
            </a:lvl1pPr>
          </a:lstStyle>
          <a:p>
            <a:r>
              <a:rPr lang="en-US" dirty="0"/>
              <a:t>Section Header Here</a:t>
            </a:r>
          </a:p>
        </p:txBody>
      </p:sp>
      <p:sp>
        <p:nvSpPr>
          <p:cNvPr id="3" name="Subtitle 2"/>
          <p:cNvSpPr>
            <a:spLocks noGrp="1"/>
          </p:cNvSpPr>
          <p:nvPr>
            <p:ph type="subTitle" idx="1" hasCustomPrompt="1"/>
          </p:nvPr>
        </p:nvSpPr>
        <p:spPr>
          <a:xfrm>
            <a:off x="605903" y="3253276"/>
            <a:ext cx="5193434" cy="1624135"/>
          </a:xfrm>
        </p:spPr>
        <p:txBody>
          <a:bodyPr>
            <a:normAutofit/>
          </a:bodyPr>
          <a:lstStyle>
            <a:lvl1pPr marL="0" indent="0" algn="l">
              <a:lnSpc>
                <a:spcPct val="100000"/>
              </a:lnSpc>
              <a:spcBef>
                <a:spcPts val="0"/>
              </a:spcBef>
              <a:buNone/>
              <a:defRPr sz="2100">
                <a:solidFill>
                  <a:schemeClr val="accent4"/>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Subtitle Text</a:t>
            </a:r>
          </a:p>
        </p:txBody>
      </p:sp>
      <p:sp>
        <p:nvSpPr>
          <p:cNvPr id="11" name="Rectangle 10"/>
          <p:cNvSpPr/>
          <p:nvPr userDrawn="1"/>
        </p:nvSpPr>
        <p:spPr>
          <a:xfrm>
            <a:off x="0" y="6187737"/>
            <a:ext cx="9144001" cy="668813"/>
          </a:xfrm>
          <a:prstGeom prst="rect">
            <a:avLst/>
          </a:prstGeom>
          <a:solidFill>
            <a:srgbClr val="132F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2"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14" name="TextBox 13"/>
          <p:cNvSpPr txBox="1"/>
          <p:nvPr userDrawn="1"/>
        </p:nvSpPr>
        <p:spPr>
          <a:xfrm>
            <a:off x="592584" y="6412497"/>
            <a:ext cx="7921646" cy="219291"/>
          </a:xfrm>
          <a:prstGeom prst="rect">
            <a:avLst/>
          </a:prstGeom>
          <a:noFill/>
        </p:spPr>
        <p:txBody>
          <a:bodyPr wrap="square" rtlCol="0">
            <a:spAutoFit/>
          </a:bodyPr>
          <a:lstStyle/>
          <a:p>
            <a:pPr algn="r"/>
            <a:r>
              <a:rPr lang="en-US" sz="825" dirty="0">
                <a:solidFill>
                  <a:schemeClr val="bg1"/>
                </a:solidFill>
              </a:rPr>
              <a:t>@</a:t>
            </a:r>
            <a:r>
              <a:rPr lang="en-US" sz="825" dirty="0" err="1">
                <a:solidFill>
                  <a:schemeClr val="bg1"/>
                </a:solidFill>
              </a:rPr>
              <a:t>MENTOR</a:t>
            </a:r>
            <a:r>
              <a:rPr lang="en-US" sz="825" baseline="0" dirty="0" err="1">
                <a:solidFill>
                  <a:schemeClr val="bg1"/>
                </a:solidFill>
              </a:rPr>
              <a:t>National</a:t>
            </a:r>
            <a:r>
              <a:rPr lang="en-US" sz="825" baseline="0" dirty="0">
                <a:solidFill>
                  <a:schemeClr val="bg1"/>
                </a:solidFill>
              </a:rPr>
              <a:t>						www.mentoring.org</a:t>
            </a:r>
            <a:endParaRPr lang="en-US" sz="825" dirty="0">
              <a:solidFill>
                <a:schemeClr val="bg1"/>
              </a:solidFill>
            </a:endParaRPr>
          </a:p>
        </p:txBody>
      </p:sp>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665901" y="5856525"/>
            <a:ext cx="1775012" cy="1424293"/>
          </a:xfrm>
          <a:prstGeom prst="rect">
            <a:avLst/>
          </a:prstGeom>
        </p:spPr>
      </p:pic>
    </p:spTree>
    <p:extLst>
      <p:ext uri="{BB962C8B-B14F-4D97-AF65-F5344CB8AC3E}">
        <p14:creationId xmlns:p14="http://schemas.microsoft.com/office/powerpoint/2010/main" val="2407057733"/>
      </p:ext>
    </p:extLst>
  </p:cSld>
  <p:clrMapOvr>
    <a:masterClrMapping/>
  </p:clrMapOvr>
  <p:extLst>
    <p:ext uri="{DCECCB84-F9BA-43D5-87BE-67443E8EF086}">
      <p15:sldGuideLst xmlns:p15="http://schemas.microsoft.com/office/powerpoint/2012/main">
        <p15:guide id="1" orient="horz" pos="2160">
          <p15:clr>
            <a:srgbClr val="FBAE40"/>
          </p15:clr>
        </p15:guide>
        <p15:guide id="2" pos="576">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Divider 1">
    <p:spTree>
      <p:nvGrpSpPr>
        <p:cNvPr id="1" name=""/>
        <p:cNvGrpSpPr/>
        <p:nvPr/>
      </p:nvGrpSpPr>
      <p:grpSpPr>
        <a:xfrm>
          <a:off x="0" y="0"/>
          <a:ext cx="0" cy="0"/>
          <a:chOff x="0" y="0"/>
          <a:chExt cx="0" cy="0"/>
        </a:xfrm>
      </p:grpSpPr>
      <p:sp>
        <p:nvSpPr>
          <p:cNvPr id="11" name="Rectangle 10"/>
          <p:cNvSpPr/>
          <p:nvPr userDrawn="1"/>
        </p:nvSpPr>
        <p:spPr>
          <a:xfrm>
            <a:off x="1" y="6063449"/>
            <a:ext cx="9144000" cy="7945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5" name="Picture 4"/>
          <p:cNvPicPr>
            <a:picLocks noChangeAspect="1"/>
          </p:cNvPicPr>
          <p:nvPr userDrawn="1"/>
        </p:nvPicPr>
        <p:blipFill rotWithShape="1">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a:stretch/>
        </p:blipFill>
        <p:spPr>
          <a:xfrm>
            <a:off x="6025062" y="726502"/>
            <a:ext cx="3118939" cy="4151376"/>
          </a:xfrm>
          <a:prstGeom prst="rect">
            <a:avLst/>
          </a:prstGeom>
        </p:spPr>
      </p:pic>
      <p:sp>
        <p:nvSpPr>
          <p:cNvPr id="2" name="Title 1"/>
          <p:cNvSpPr>
            <a:spLocks noGrp="1"/>
          </p:cNvSpPr>
          <p:nvPr>
            <p:ph type="ctrTitle" hasCustomPrompt="1"/>
          </p:nvPr>
        </p:nvSpPr>
        <p:spPr>
          <a:xfrm>
            <a:off x="605904" y="731752"/>
            <a:ext cx="5193434" cy="2387600"/>
          </a:xfrm>
        </p:spPr>
        <p:txBody>
          <a:bodyPr anchor="b"/>
          <a:lstStyle>
            <a:lvl1pPr algn="l">
              <a:defRPr sz="4500" b="1">
                <a:solidFill>
                  <a:srgbClr val="132F45"/>
                </a:solidFill>
              </a:defRPr>
            </a:lvl1pPr>
          </a:lstStyle>
          <a:p>
            <a:r>
              <a:rPr lang="en-US" dirty="0"/>
              <a:t>Section Header Here</a:t>
            </a:r>
          </a:p>
        </p:txBody>
      </p:sp>
      <p:sp>
        <p:nvSpPr>
          <p:cNvPr id="3" name="Subtitle 2"/>
          <p:cNvSpPr>
            <a:spLocks noGrp="1"/>
          </p:cNvSpPr>
          <p:nvPr>
            <p:ph type="subTitle" idx="1" hasCustomPrompt="1"/>
          </p:nvPr>
        </p:nvSpPr>
        <p:spPr>
          <a:xfrm>
            <a:off x="605903" y="3253276"/>
            <a:ext cx="5193434" cy="1624135"/>
          </a:xfrm>
        </p:spPr>
        <p:txBody>
          <a:bodyPr>
            <a:normAutofit/>
          </a:bodyPr>
          <a:lstStyle>
            <a:lvl1pPr marL="0" indent="0" algn="l">
              <a:lnSpc>
                <a:spcPct val="100000"/>
              </a:lnSpc>
              <a:spcBef>
                <a:spcPts val="0"/>
              </a:spcBef>
              <a:buNone/>
              <a:defRPr sz="2100">
                <a:solidFill>
                  <a:schemeClr val="accent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Subtitle Text</a:t>
            </a:r>
          </a:p>
        </p:txBody>
      </p:sp>
      <p:sp>
        <p:nvSpPr>
          <p:cNvPr id="16" name="Rectangle 15"/>
          <p:cNvSpPr/>
          <p:nvPr userDrawn="1"/>
        </p:nvSpPr>
        <p:spPr>
          <a:xfrm>
            <a:off x="0" y="6187737"/>
            <a:ext cx="9144001" cy="668813"/>
          </a:xfrm>
          <a:prstGeom prst="rect">
            <a:avLst/>
          </a:prstGeom>
          <a:solidFill>
            <a:srgbClr val="132F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7" name="TextBox 16"/>
          <p:cNvSpPr txBox="1"/>
          <p:nvPr userDrawn="1"/>
        </p:nvSpPr>
        <p:spPr>
          <a:xfrm>
            <a:off x="592584" y="6395548"/>
            <a:ext cx="7921646" cy="346249"/>
          </a:xfrm>
          <a:prstGeom prst="rect">
            <a:avLst/>
          </a:prstGeom>
          <a:noFill/>
        </p:spPr>
        <p:txBody>
          <a:bodyPr wrap="square" rtlCol="0">
            <a:spAutoFit/>
          </a:bodyPr>
          <a:lstStyle/>
          <a:p>
            <a:pPr algn="r"/>
            <a:r>
              <a:rPr lang="en-US" sz="825" dirty="0">
                <a:solidFill>
                  <a:schemeClr val="bg1"/>
                </a:solidFill>
              </a:rPr>
              <a:t>@</a:t>
            </a:r>
            <a:r>
              <a:rPr lang="en-US" sz="825" dirty="0" err="1">
                <a:solidFill>
                  <a:schemeClr val="bg1"/>
                </a:solidFill>
              </a:rPr>
              <a:t>MENTOR</a:t>
            </a:r>
            <a:r>
              <a:rPr lang="en-US" sz="825" baseline="0" dirty="0" err="1">
                <a:solidFill>
                  <a:schemeClr val="bg1"/>
                </a:solidFill>
              </a:rPr>
              <a:t>National</a:t>
            </a:r>
            <a:r>
              <a:rPr lang="en-US" sz="825" baseline="0" dirty="0">
                <a:solidFill>
                  <a:schemeClr val="bg1"/>
                </a:solidFill>
              </a:rPr>
              <a:t>									www.mentoring.org</a:t>
            </a:r>
            <a:endParaRPr lang="en-US" sz="825" dirty="0">
              <a:solidFill>
                <a:schemeClr val="bg1"/>
              </a:solidFill>
            </a:endParaRP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684494" y="5679376"/>
            <a:ext cx="1775012" cy="1828800"/>
          </a:xfrm>
          <a:prstGeom prst="rect">
            <a:avLst/>
          </a:prstGeom>
        </p:spPr>
      </p:pic>
    </p:spTree>
    <p:extLst>
      <p:ext uri="{BB962C8B-B14F-4D97-AF65-F5344CB8AC3E}">
        <p14:creationId xmlns:p14="http://schemas.microsoft.com/office/powerpoint/2010/main" val="1826215499"/>
      </p:ext>
    </p:extLst>
  </p:cSld>
  <p:clrMapOvr>
    <a:masterClrMapping/>
  </p:clrMapOvr>
  <p:extLst>
    <p:ext uri="{DCECCB84-F9BA-43D5-87BE-67443E8EF086}">
      <p15:sldGuideLst xmlns:p15="http://schemas.microsoft.com/office/powerpoint/2012/main">
        <p15:guide id="1" orient="horz" pos="2160">
          <p15:clr>
            <a:srgbClr val="FBAE40"/>
          </p15:clr>
        </p15:guide>
        <p15:guide id="2" pos="576">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Divider 2">
    <p:spTree>
      <p:nvGrpSpPr>
        <p:cNvPr id="1" name=""/>
        <p:cNvGrpSpPr/>
        <p:nvPr/>
      </p:nvGrpSpPr>
      <p:grpSpPr>
        <a:xfrm>
          <a:off x="0" y="0"/>
          <a:ext cx="0" cy="0"/>
          <a:chOff x="0" y="0"/>
          <a:chExt cx="0" cy="0"/>
        </a:xfrm>
      </p:grpSpPr>
      <p:sp>
        <p:nvSpPr>
          <p:cNvPr id="11" name="Rectangle 10"/>
          <p:cNvSpPr/>
          <p:nvPr userDrawn="1"/>
        </p:nvSpPr>
        <p:spPr>
          <a:xfrm>
            <a:off x="1" y="6063449"/>
            <a:ext cx="9144000" cy="7945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 name="Title 1"/>
          <p:cNvSpPr>
            <a:spLocks noGrp="1"/>
          </p:cNvSpPr>
          <p:nvPr>
            <p:ph type="ctrTitle" hasCustomPrompt="1"/>
          </p:nvPr>
        </p:nvSpPr>
        <p:spPr>
          <a:xfrm>
            <a:off x="605904" y="731752"/>
            <a:ext cx="5193434" cy="2387600"/>
          </a:xfrm>
        </p:spPr>
        <p:txBody>
          <a:bodyPr anchor="b"/>
          <a:lstStyle>
            <a:lvl1pPr algn="l">
              <a:defRPr sz="4500" b="1">
                <a:solidFill>
                  <a:srgbClr val="132F45"/>
                </a:solidFill>
              </a:defRPr>
            </a:lvl1pPr>
          </a:lstStyle>
          <a:p>
            <a:r>
              <a:rPr lang="en-US" dirty="0"/>
              <a:t>Section Header Here</a:t>
            </a:r>
          </a:p>
        </p:txBody>
      </p:sp>
      <p:sp>
        <p:nvSpPr>
          <p:cNvPr id="3" name="Subtitle 2"/>
          <p:cNvSpPr>
            <a:spLocks noGrp="1"/>
          </p:cNvSpPr>
          <p:nvPr>
            <p:ph type="subTitle" idx="1" hasCustomPrompt="1"/>
          </p:nvPr>
        </p:nvSpPr>
        <p:spPr>
          <a:xfrm>
            <a:off x="605903" y="3253276"/>
            <a:ext cx="5193434" cy="1624135"/>
          </a:xfrm>
        </p:spPr>
        <p:txBody>
          <a:bodyPr>
            <a:normAutofit/>
          </a:bodyPr>
          <a:lstStyle>
            <a:lvl1pPr marL="0" indent="0" algn="l">
              <a:lnSpc>
                <a:spcPct val="100000"/>
              </a:lnSpc>
              <a:spcBef>
                <a:spcPts val="0"/>
              </a:spcBef>
              <a:buNone/>
              <a:defRPr sz="2100">
                <a:solidFill>
                  <a:schemeClr val="accent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Subtitle Text</a:t>
            </a:r>
          </a:p>
        </p:txBody>
      </p:sp>
      <p:sp>
        <p:nvSpPr>
          <p:cNvPr id="16" name="Rectangle 15"/>
          <p:cNvSpPr/>
          <p:nvPr userDrawn="1"/>
        </p:nvSpPr>
        <p:spPr>
          <a:xfrm>
            <a:off x="0" y="6187737"/>
            <a:ext cx="9144001" cy="668813"/>
          </a:xfrm>
          <a:prstGeom prst="rect">
            <a:avLst/>
          </a:prstGeom>
          <a:solidFill>
            <a:srgbClr val="132F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7" name="TextBox 16"/>
          <p:cNvSpPr txBox="1"/>
          <p:nvPr userDrawn="1"/>
        </p:nvSpPr>
        <p:spPr>
          <a:xfrm>
            <a:off x="592584" y="6395548"/>
            <a:ext cx="7921646" cy="346249"/>
          </a:xfrm>
          <a:prstGeom prst="rect">
            <a:avLst/>
          </a:prstGeom>
          <a:noFill/>
        </p:spPr>
        <p:txBody>
          <a:bodyPr wrap="square" rtlCol="0">
            <a:spAutoFit/>
          </a:bodyPr>
          <a:lstStyle/>
          <a:p>
            <a:pPr algn="r"/>
            <a:r>
              <a:rPr lang="en-US" sz="825" dirty="0">
                <a:solidFill>
                  <a:schemeClr val="bg1"/>
                </a:solidFill>
              </a:rPr>
              <a:t>@</a:t>
            </a:r>
            <a:r>
              <a:rPr lang="en-US" sz="825" dirty="0" err="1">
                <a:solidFill>
                  <a:schemeClr val="bg1"/>
                </a:solidFill>
              </a:rPr>
              <a:t>MENTOR</a:t>
            </a:r>
            <a:r>
              <a:rPr lang="en-US" sz="825" baseline="0" dirty="0" err="1">
                <a:solidFill>
                  <a:schemeClr val="bg1"/>
                </a:solidFill>
              </a:rPr>
              <a:t>National</a:t>
            </a:r>
            <a:r>
              <a:rPr lang="en-US" sz="825" baseline="0" dirty="0">
                <a:solidFill>
                  <a:schemeClr val="bg1"/>
                </a:solidFill>
              </a:rPr>
              <a:t>									www.mentoring.org</a:t>
            </a:r>
            <a:endParaRPr lang="en-US" sz="825" dirty="0">
              <a:solidFill>
                <a:schemeClr val="bg1"/>
              </a:solidFill>
            </a:endParaRPr>
          </a:p>
        </p:txBody>
      </p:sp>
      <p:pic>
        <p:nvPicPr>
          <p:cNvPr id="4" name="Picture 3"/>
          <p:cNvPicPr>
            <a:picLocks noChangeAspect="1"/>
          </p:cNvPicPr>
          <p:nvPr userDrawn="1"/>
        </p:nvPicPr>
        <p:blipFill rotWithShape="1">
          <a:blip r:embed="rId2">
            <a:duotone>
              <a:schemeClr val="accent2">
                <a:shade val="45000"/>
                <a:satMod val="135000"/>
              </a:schemeClr>
              <a:prstClr val="white"/>
            </a:duotone>
            <a:extLst>
              <a:ext uri="{28A0092B-C50C-407E-A947-70E740481C1C}">
                <a14:useLocalDpi xmlns:a14="http://schemas.microsoft.com/office/drawing/2010/main" val="0"/>
              </a:ext>
            </a:extLst>
          </a:blip>
          <a:srcRect l="19049" r="13966"/>
          <a:stretch/>
        </p:blipFill>
        <p:spPr>
          <a:xfrm>
            <a:off x="6012401" y="724788"/>
            <a:ext cx="3129378" cy="4154804"/>
          </a:xfrm>
          <a:prstGeom prst="rect">
            <a:avLst/>
          </a:prstGeom>
        </p:spPr>
      </p:pic>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684494" y="5679376"/>
            <a:ext cx="1775012" cy="1828800"/>
          </a:xfrm>
          <a:prstGeom prst="rect">
            <a:avLst/>
          </a:prstGeom>
        </p:spPr>
      </p:pic>
    </p:spTree>
    <p:extLst>
      <p:ext uri="{BB962C8B-B14F-4D97-AF65-F5344CB8AC3E}">
        <p14:creationId xmlns:p14="http://schemas.microsoft.com/office/powerpoint/2010/main" val="1907565095"/>
      </p:ext>
    </p:extLst>
  </p:cSld>
  <p:clrMapOvr>
    <a:masterClrMapping/>
  </p:clrMapOvr>
  <p:extLst>
    <p:ext uri="{DCECCB84-F9BA-43D5-87BE-67443E8EF086}">
      <p15:sldGuideLst xmlns:p15="http://schemas.microsoft.com/office/powerpoint/2012/main">
        <p15:guide id="1" orient="horz" pos="2160">
          <p15:clr>
            <a:srgbClr val="FBAE40"/>
          </p15:clr>
        </p15:guide>
        <p15:guide id="2" pos="576">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Divider 3">
    <p:spTree>
      <p:nvGrpSpPr>
        <p:cNvPr id="1" name=""/>
        <p:cNvGrpSpPr/>
        <p:nvPr/>
      </p:nvGrpSpPr>
      <p:grpSpPr>
        <a:xfrm>
          <a:off x="0" y="0"/>
          <a:ext cx="0" cy="0"/>
          <a:chOff x="0" y="0"/>
          <a:chExt cx="0" cy="0"/>
        </a:xfrm>
      </p:grpSpPr>
      <p:sp>
        <p:nvSpPr>
          <p:cNvPr id="10" name="Rectangle 9"/>
          <p:cNvSpPr/>
          <p:nvPr userDrawn="1"/>
        </p:nvSpPr>
        <p:spPr>
          <a:xfrm>
            <a:off x="1" y="6063449"/>
            <a:ext cx="9144000" cy="79455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5" name="Picture 4"/>
          <p:cNvPicPr>
            <a:picLocks noChangeAspect="1"/>
          </p:cNvPicPr>
          <p:nvPr userDrawn="1"/>
        </p:nvPicPr>
        <p:blipFill rotWithShape="1">
          <a:blip r:embed="rId2" cstate="print">
            <a:duotone>
              <a:schemeClr val="accent4">
                <a:shade val="45000"/>
                <a:satMod val="135000"/>
              </a:schemeClr>
              <a:prstClr val="white"/>
            </a:duotone>
            <a:extLst>
              <a:ext uri="{28A0092B-C50C-407E-A947-70E740481C1C}">
                <a14:useLocalDpi xmlns:a14="http://schemas.microsoft.com/office/drawing/2010/main" val="0"/>
              </a:ext>
            </a:extLst>
          </a:blip>
          <a:srcRect r="70"/>
          <a:stretch/>
        </p:blipFill>
        <p:spPr>
          <a:xfrm>
            <a:off x="6013554" y="726502"/>
            <a:ext cx="3128227" cy="4151376"/>
          </a:xfrm>
          <a:prstGeom prst="rect">
            <a:avLst/>
          </a:prstGeom>
        </p:spPr>
      </p:pic>
      <p:sp>
        <p:nvSpPr>
          <p:cNvPr id="2" name="Title 1"/>
          <p:cNvSpPr>
            <a:spLocks noGrp="1"/>
          </p:cNvSpPr>
          <p:nvPr>
            <p:ph type="ctrTitle" hasCustomPrompt="1"/>
          </p:nvPr>
        </p:nvSpPr>
        <p:spPr>
          <a:xfrm>
            <a:off x="605904" y="731752"/>
            <a:ext cx="5193434" cy="2387600"/>
          </a:xfrm>
        </p:spPr>
        <p:txBody>
          <a:bodyPr anchor="b"/>
          <a:lstStyle>
            <a:lvl1pPr algn="l">
              <a:defRPr sz="4500" b="1">
                <a:solidFill>
                  <a:srgbClr val="132F45"/>
                </a:solidFill>
              </a:defRPr>
            </a:lvl1pPr>
          </a:lstStyle>
          <a:p>
            <a:r>
              <a:rPr lang="en-US" dirty="0"/>
              <a:t>Section Header Here</a:t>
            </a:r>
          </a:p>
        </p:txBody>
      </p:sp>
      <p:sp>
        <p:nvSpPr>
          <p:cNvPr id="3" name="Subtitle 2"/>
          <p:cNvSpPr>
            <a:spLocks noGrp="1"/>
          </p:cNvSpPr>
          <p:nvPr>
            <p:ph type="subTitle" idx="1" hasCustomPrompt="1"/>
          </p:nvPr>
        </p:nvSpPr>
        <p:spPr>
          <a:xfrm>
            <a:off x="605903" y="3253276"/>
            <a:ext cx="5193434" cy="1624135"/>
          </a:xfrm>
        </p:spPr>
        <p:txBody>
          <a:bodyPr>
            <a:normAutofit/>
          </a:bodyPr>
          <a:lstStyle>
            <a:lvl1pPr marL="0" indent="0" algn="l">
              <a:lnSpc>
                <a:spcPct val="100000"/>
              </a:lnSpc>
              <a:spcBef>
                <a:spcPts val="0"/>
              </a:spcBef>
              <a:buNone/>
              <a:defRPr sz="2100">
                <a:solidFill>
                  <a:schemeClr val="accent4"/>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Subtitle Text</a:t>
            </a:r>
          </a:p>
        </p:txBody>
      </p:sp>
      <p:sp>
        <p:nvSpPr>
          <p:cNvPr id="16" name="Rectangle 15"/>
          <p:cNvSpPr/>
          <p:nvPr userDrawn="1"/>
        </p:nvSpPr>
        <p:spPr>
          <a:xfrm>
            <a:off x="0" y="6187737"/>
            <a:ext cx="9144001" cy="668813"/>
          </a:xfrm>
          <a:prstGeom prst="rect">
            <a:avLst/>
          </a:prstGeom>
          <a:solidFill>
            <a:srgbClr val="132F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7" name="TextBox 16"/>
          <p:cNvSpPr txBox="1"/>
          <p:nvPr userDrawn="1"/>
        </p:nvSpPr>
        <p:spPr>
          <a:xfrm>
            <a:off x="592584" y="6395548"/>
            <a:ext cx="7921646" cy="346249"/>
          </a:xfrm>
          <a:prstGeom prst="rect">
            <a:avLst/>
          </a:prstGeom>
          <a:noFill/>
        </p:spPr>
        <p:txBody>
          <a:bodyPr wrap="square" rtlCol="0">
            <a:spAutoFit/>
          </a:bodyPr>
          <a:lstStyle/>
          <a:p>
            <a:pPr algn="r"/>
            <a:r>
              <a:rPr lang="en-US" sz="825" dirty="0">
                <a:solidFill>
                  <a:schemeClr val="bg1"/>
                </a:solidFill>
              </a:rPr>
              <a:t>@</a:t>
            </a:r>
            <a:r>
              <a:rPr lang="en-US" sz="825" dirty="0" err="1">
                <a:solidFill>
                  <a:schemeClr val="bg1"/>
                </a:solidFill>
              </a:rPr>
              <a:t>MENTOR</a:t>
            </a:r>
            <a:r>
              <a:rPr lang="en-US" sz="825" baseline="0" dirty="0" err="1">
                <a:solidFill>
                  <a:schemeClr val="bg1"/>
                </a:solidFill>
              </a:rPr>
              <a:t>National</a:t>
            </a:r>
            <a:r>
              <a:rPr lang="en-US" sz="825" baseline="0" dirty="0">
                <a:solidFill>
                  <a:schemeClr val="bg1"/>
                </a:solidFill>
              </a:rPr>
              <a:t>									www.mentoring.org</a:t>
            </a:r>
            <a:endParaRPr lang="en-US" sz="825" dirty="0">
              <a:solidFill>
                <a:schemeClr val="bg1"/>
              </a:solidFill>
            </a:endParaRP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684494" y="5679376"/>
            <a:ext cx="1775012" cy="1828800"/>
          </a:xfrm>
          <a:prstGeom prst="rect">
            <a:avLst/>
          </a:prstGeom>
        </p:spPr>
      </p:pic>
    </p:spTree>
    <p:extLst>
      <p:ext uri="{BB962C8B-B14F-4D97-AF65-F5344CB8AC3E}">
        <p14:creationId xmlns:p14="http://schemas.microsoft.com/office/powerpoint/2010/main" val="2923165820"/>
      </p:ext>
    </p:extLst>
  </p:cSld>
  <p:clrMapOvr>
    <a:masterClrMapping/>
  </p:clrMapOvr>
  <p:extLst>
    <p:ext uri="{DCECCB84-F9BA-43D5-87BE-67443E8EF086}">
      <p15:sldGuideLst xmlns:p15="http://schemas.microsoft.com/office/powerpoint/2012/main">
        <p15:guide id="1" orient="horz" pos="2160">
          <p15:clr>
            <a:srgbClr val="FBAE40"/>
          </p15:clr>
        </p15:guide>
        <p15:guide id="2" pos="576">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Divider 4">
    <p:spTree>
      <p:nvGrpSpPr>
        <p:cNvPr id="1" name=""/>
        <p:cNvGrpSpPr/>
        <p:nvPr/>
      </p:nvGrpSpPr>
      <p:grpSpPr>
        <a:xfrm>
          <a:off x="0" y="0"/>
          <a:ext cx="0" cy="0"/>
          <a:chOff x="0" y="0"/>
          <a:chExt cx="0" cy="0"/>
        </a:xfrm>
      </p:grpSpPr>
      <p:sp>
        <p:nvSpPr>
          <p:cNvPr id="10" name="Rectangle 9"/>
          <p:cNvSpPr/>
          <p:nvPr userDrawn="1"/>
        </p:nvSpPr>
        <p:spPr>
          <a:xfrm>
            <a:off x="1" y="6063449"/>
            <a:ext cx="9144000" cy="7945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5" name="Picture 4"/>
          <p:cNvPicPr>
            <a:picLocks noChangeAspect="1"/>
          </p:cNvPicPr>
          <p:nvPr userDrawn="1"/>
        </p:nvPicPr>
        <p:blipFill rotWithShape="1">
          <a:blip r:embed="rId2" cstate="print">
            <a:duotone>
              <a:schemeClr val="accent3">
                <a:shade val="45000"/>
                <a:satMod val="135000"/>
              </a:schemeClr>
              <a:prstClr val="white"/>
            </a:duotone>
            <a:extLst>
              <a:ext uri="{28A0092B-C50C-407E-A947-70E740481C1C}">
                <a14:useLocalDpi xmlns:a14="http://schemas.microsoft.com/office/drawing/2010/main" val="0"/>
              </a:ext>
            </a:extLst>
          </a:blip>
          <a:srcRect/>
          <a:stretch/>
        </p:blipFill>
        <p:spPr>
          <a:xfrm>
            <a:off x="6032374" y="739132"/>
            <a:ext cx="3112386" cy="4151376"/>
          </a:xfrm>
          <a:prstGeom prst="rect">
            <a:avLst/>
          </a:prstGeom>
        </p:spPr>
      </p:pic>
      <p:sp>
        <p:nvSpPr>
          <p:cNvPr id="2" name="Title 1"/>
          <p:cNvSpPr>
            <a:spLocks noGrp="1"/>
          </p:cNvSpPr>
          <p:nvPr>
            <p:ph type="ctrTitle" hasCustomPrompt="1"/>
          </p:nvPr>
        </p:nvSpPr>
        <p:spPr>
          <a:xfrm>
            <a:off x="605904" y="731752"/>
            <a:ext cx="5193434" cy="2387600"/>
          </a:xfrm>
        </p:spPr>
        <p:txBody>
          <a:bodyPr anchor="b"/>
          <a:lstStyle>
            <a:lvl1pPr algn="l">
              <a:defRPr sz="4500" b="1">
                <a:solidFill>
                  <a:srgbClr val="132F45"/>
                </a:solidFill>
              </a:defRPr>
            </a:lvl1pPr>
          </a:lstStyle>
          <a:p>
            <a:r>
              <a:rPr lang="en-US" dirty="0"/>
              <a:t>Section Header Here</a:t>
            </a:r>
          </a:p>
        </p:txBody>
      </p:sp>
      <p:sp>
        <p:nvSpPr>
          <p:cNvPr id="3" name="Subtitle 2"/>
          <p:cNvSpPr>
            <a:spLocks noGrp="1"/>
          </p:cNvSpPr>
          <p:nvPr>
            <p:ph type="subTitle" idx="1" hasCustomPrompt="1"/>
          </p:nvPr>
        </p:nvSpPr>
        <p:spPr>
          <a:xfrm>
            <a:off x="605903" y="3253276"/>
            <a:ext cx="5193434" cy="1624135"/>
          </a:xfrm>
        </p:spPr>
        <p:txBody>
          <a:bodyPr>
            <a:normAutofit/>
          </a:bodyPr>
          <a:lstStyle>
            <a:lvl1pPr marL="0" indent="0" algn="l">
              <a:lnSpc>
                <a:spcPct val="100000"/>
              </a:lnSpc>
              <a:spcBef>
                <a:spcPts val="0"/>
              </a:spcBef>
              <a:buNone/>
              <a:defRPr sz="2100">
                <a:solidFill>
                  <a:schemeClr val="accent3"/>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Subtitle Text</a:t>
            </a:r>
          </a:p>
        </p:txBody>
      </p:sp>
      <p:sp>
        <p:nvSpPr>
          <p:cNvPr id="16" name="Rectangle 15"/>
          <p:cNvSpPr/>
          <p:nvPr userDrawn="1"/>
        </p:nvSpPr>
        <p:spPr>
          <a:xfrm>
            <a:off x="0" y="6187737"/>
            <a:ext cx="9144001" cy="668813"/>
          </a:xfrm>
          <a:prstGeom prst="rect">
            <a:avLst/>
          </a:prstGeom>
          <a:solidFill>
            <a:srgbClr val="132F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7" name="TextBox 16"/>
          <p:cNvSpPr txBox="1"/>
          <p:nvPr userDrawn="1"/>
        </p:nvSpPr>
        <p:spPr>
          <a:xfrm>
            <a:off x="592584" y="6395548"/>
            <a:ext cx="7921646" cy="346249"/>
          </a:xfrm>
          <a:prstGeom prst="rect">
            <a:avLst/>
          </a:prstGeom>
          <a:noFill/>
        </p:spPr>
        <p:txBody>
          <a:bodyPr wrap="square" rtlCol="0">
            <a:spAutoFit/>
          </a:bodyPr>
          <a:lstStyle/>
          <a:p>
            <a:pPr algn="r"/>
            <a:r>
              <a:rPr lang="en-US" sz="825" dirty="0">
                <a:solidFill>
                  <a:schemeClr val="bg1"/>
                </a:solidFill>
              </a:rPr>
              <a:t>@</a:t>
            </a:r>
            <a:r>
              <a:rPr lang="en-US" sz="825" dirty="0" err="1">
                <a:solidFill>
                  <a:schemeClr val="bg1"/>
                </a:solidFill>
              </a:rPr>
              <a:t>MENTOR</a:t>
            </a:r>
            <a:r>
              <a:rPr lang="en-US" sz="825" baseline="0" dirty="0" err="1">
                <a:solidFill>
                  <a:schemeClr val="bg1"/>
                </a:solidFill>
              </a:rPr>
              <a:t>National</a:t>
            </a:r>
            <a:r>
              <a:rPr lang="en-US" sz="825" baseline="0" dirty="0">
                <a:solidFill>
                  <a:schemeClr val="bg1"/>
                </a:solidFill>
              </a:rPr>
              <a:t>									www.mentoring.org</a:t>
            </a:r>
            <a:endParaRPr lang="en-US" sz="825" dirty="0">
              <a:solidFill>
                <a:schemeClr val="bg1"/>
              </a:solidFill>
            </a:endParaRP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684494" y="5679376"/>
            <a:ext cx="1775012" cy="1828800"/>
          </a:xfrm>
          <a:prstGeom prst="rect">
            <a:avLst/>
          </a:prstGeom>
        </p:spPr>
      </p:pic>
    </p:spTree>
    <p:extLst>
      <p:ext uri="{BB962C8B-B14F-4D97-AF65-F5344CB8AC3E}">
        <p14:creationId xmlns:p14="http://schemas.microsoft.com/office/powerpoint/2010/main" val="3011383789"/>
      </p:ext>
    </p:extLst>
  </p:cSld>
  <p:clrMapOvr>
    <a:masterClrMapping/>
  </p:clrMapOvr>
  <p:extLst>
    <p:ext uri="{DCECCB84-F9BA-43D5-87BE-67443E8EF086}">
      <p15:sldGuideLst xmlns:p15="http://schemas.microsoft.com/office/powerpoint/2012/main">
        <p15:guide id="1" orient="horz" pos="2160">
          <p15:clr>
            <a:srgbClr val="FBAE40"/>
          </p15:clr>
        </p15:guide>
        <p15:guide id="2" pos="576">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628650" y="1825624"/>
            <a:ext cx="7886700" cy="4057651"/>
          </a:xfrm>
        </p:spPr>
        <p:txBody>
          <a:bodyPr/>
          <a:lstStyle>
            <a:lvl1pPr marL="171450" indent="-171450">
              <a:spcBef>
                <a:spcPts val="1350"/>
              </a:spcBef>
              <a:spcAft>
                <a:spcPts val="0"/>
              </a:spcAft>
              <a:buClr>
                <a:schemeClr val="accent1"/>
              </a:buClr>
              <a:buFont typeface="Wingdings" panose="05000000000000000000" pitchFamily="2" charset="2"/>
              <a:buChar char="§"/>
              <a:defRPr/>
            </a:lvl1pPr>
            <a:lvl2pPr marL="514350" indent="-171450">
              <a:buFont typeface="Arial" panose="020B0604020202020204" pitchFamily="34" charset="0"/>
              <a:buChar char="–"/>
              <a:defRPr/>
            </a:lvl2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0FF44449-1A07-4873-90B9-8529445D21A8}" type="datetime1">
              <a:rPr lang="en-US" smtClean="0"/>
              <a:t>5/6/2025</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8359CA6-82DB-4DA8-8DE0-E99E9A716A02}" type="slidenum">
              <a:rPr lang="en-US" smtClean="0"/>
              <a:pPr/>
              <a:t>‹#›</a:t>
            </a:fld>
            <a:endParaRPr lang="en-US"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8564111" y="5562491"/>
            <a:ext cx="244761" cy="286550"/>
          </a:xfrm>
          <a:prstGeom prst="rect">
            <a:avLst/>
          </a:prstGeom>
        </p:spPr>
      </p:pic>
    </p:spTree>
    <p:extLst>
      <p:ext uri="{BB962C8B-B14F-4D97-AF65-F5344CB8AC3E}">
        <p14:creationId xmlns:p14="http://schemas.microsoft.com/office/powerpoint/2010/main" val="177515622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p>
        </p:txBody>
      </p:sp>
      <p:sp>
        <p:nvSpPr>
          <p:cNvPr id="3" name="Content Placeholder 2"/>
          <p:cNvSpPr>
            <a:spLocks noGrp="1"/>
          </p:cNvSpPr>
          <p:nvPr>
            <p:ph sz="half" idx="1"/>
          </p:nvPr>
        </p:nvSpPr>
        <p:spPr>
          <a:xfrm>
            <a:off x="628650" y="1825625"/>
            <a:ext cx="3886200" cy="4057650"/>
          </a:xfrm>
        </p:spPr>
        <p:txBody>
          <a:bodyPr/>
          <a:lstStyle>
            <a:lvl1pPr marL="171450" indent="-171450">
              <a:buClr>
                <a:schemeClr val="accent1"/>
              </a:buClr>
              <a:buFont typeface="Wingdings" panose="05000000000000000000" pitchFamily="2" charset="2"/>
              <a:buChar char="§"/>
              <a:defRPr/>
            </a:lvl1pPr>
            <a:lvl2pPr marL="514350" indent="-171450">
              <a:buFont typeface="Arial" panose="020B0604020202020204" pitchFamily="34" charset="0"/>
              <a:buChar char="–"/>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825625"/>
            <a:ext cx="3886200" cy="4057650"/>
          </a:xfrm>
        </p:spPr>
        <p:txBody>
          <a:bodyPr/>
          <a:lstStyle>
            <a:lvl1pPr marL="171450" indent="-171450">
              <a:buClr>
                <a:schemeClr val="accent1"/>
              </a:buClr>
              <a:buFont typeface="Wingdings" panose="05000000000000000000" pitchFamily="2" charset="2"/>
              <a:buChar char="§"/>
              <a:defRPr/>
            </a:lvl1pPr>
            <a:lvl2pPr marL="514350" indent="-171450">
              <a:buFont typeface="Arial" panose="020B0604020202020204" pitchFamily="34" charset="0"/>
              <a:buChar char="–"/>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39C59DAD-D8D2-40B7-8E6B-731529309EF1}" type="datetime1">
              <a:rPr lang="en-US" smtClean="0"/>
              <a:t>5/6/2025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359CA6-82DB-4DA8-8DE0-E99E9A716A02}" type="slidenum">
              <a:rPr lang="en-US" smtClean="0"/>
              <a:t>‹#›</a:t>
            </a:fld>
            <a:endParaRPr lang="en-US"/>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8564111" y="5562491"/>
            <a:ext cx="244761" cy="286550"/>
          </a:xfrm>
          <a:prstGeom prst="rect">
            <a:avLst/>
          </a:prstGeom>
        </p:spPr>
      </p:pic>
    </p:spTree>
    <p:extLst>
      <p:ext uri="{BB962C8B-B14F-4D97-AF65-F5344CB8AC3E}">
        <p14:creationId xmlns:p14="http://schemas.microsoft.com/office/powerpoint/2010/main" val="222084328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lvl1pPr>
              <a:defRPr b="1"/>
            </a:lvl1pPr>
          </a:lstStyle>
          <a:p>
            <a:r>
              <a:rPr lang="en-US" dirty="0"/>
              <a:t>Click to edit Master title style</a:t>
            </a:r>
          </a:p>
        </p:txBody>
      </p:sp>
      <p:sp>
        <p:nvSpPr>
          <p:cNvPr id="3" name="Text Placeholder 2"/>
          <p:cNvSpPr>
            <a:spLocks noGrp="1"/>
          </p:cNvSpPr>
          <p:nvPr>
            <p:ph type="body" idx="1"/>
          </p:nvPr>
        </p:nvSpPr>
        <p:spPr>
          <a:xfrm>
            <a:off x="629842" y="1681163"/>
            <a:ext cx="3868340" cy="517524"/>
          </a:xfrm>
        </p:spPr>
        <p:txBody>
          <a:bodyPr anchor="b"/>
          <a:lstStyle>
            <a:lvl1pPr marL="0" indent="0">
              <a:buNone/>
              <a:defRPr sz="1800" b="1">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4" name="Content Placeholder 3"/>
          <p:cNvSpPr>
            <a:spLocks noGrp="1"/>
          </p:cNvSpPr>
          <p:nvPr>
            <p:ph sz="half" idx="2"/>
          </p:nvPr>
        </p:nvSpPr>
        <p:spPr>
          <a:xfrm>
            <a:off x="629842" y="2256499"/>
            <a:ext cx="3868340" cy="3626777"/>
          </a:xfrm>
        </p:spPr>
        <p:txBody>
          <a:bodyPr/>
          <a:lstStyle>
            <a:lvl1pPr marL="171450" indent="-171450">
              <a:buClr>
                <a:schemeClr val="accent1"/>
              </a:buClr>
              <a:buFont typeface="Wingdings" panose="05000000000000000000" pitchFamily="2" charset="2"/>
              <a:buChar char="§"/>
              <a:defRPr/>
            </a:lvl1pPr>
            <a:lvl2pPr marL="514350" indent="-171450">
              <a:buFont typeface="Arial" panose="020B0604020202020204" pitchFamily="34" charset="0"/>
              <a:buChar char="–"/>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0" y="1681163"/>
            <a:ext cx="3887391" cy="517524"/>
          </a:xfrm>
        </p:spPr>
        <p:txBody>
          <a:bodyPr anchor="b"/>
          <a:lstStyle>
            <a:lvl1pPr marL="0" indent="0">
              <a:buNone/>
              <a:defRPr sz="1800" b="1">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6" name="Content Placeholder 5"/>
          <p:cNvSpPr>
            <a:spLocks noGrp="1"/>
          </p:cNvSpPr>
          <p:nvPr>
            <p:ph sz="quarter" idx="4"/>
          </p:nvPr>
        </p:nvSpPr>
        <p:spPr>
          <a:xfrm>
            <a:off x="4629150" y="2256499"/>
            <a:ext cx="3887391" cy="3626777"/>
          </a:xfrm>
        </p:spPr>
        <p:txBody>
          <a:bodyPr/>
          <a:lstStyle>
            <a:lvl1pPr marL="171450" indent="-171450">
              <a:buClr>
                <a:schemeClr val="accent1"/>
              </a:buClr>
              <a:buFont typeface="Wingdings" panose="05000000000000000000" pitchFamily="2" charset="2"/>
              <a:buChar char="§"/>
              <a:defRPr/>
            </a:lvl1pPr>
            <a:lvl2pPr marL="514350" indent="-171450">
              <a:buFont typeface="Arial" panose="020B0604020202020204" pitchFamily="34" charset="0"/>
              <a:buChar char="–"/>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6098B0E5-FD58-4EC6-9865-3B82C6519E60}" type="datetime1">
              <a:rPr lang="en-US" smtClean="0"/>
              <a:t>5/6/2025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8359CA6-82DB-4DA8-8DE0-E99E9A716A02}" type="slidenum">
              <a:rPr lang="en-US" smtClean="0"/>
              <a:t>‹#›</a:t>
            </a:fld>
            <a:endParaRPr lang="en-US"/>
          </a:p>
        </p:txBody>
      </p:sp>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8564111" y="5562491"/>
            <a:ext cx="244761" cy="286550"/>
          </a:xfrm>
          <a:prstGeom prst="rect">
            <a:avLst/>
          </a:prstGeom>
        </p:spPr>
      </p:pic>
    </p:spTree>
    <p:extLst>
      <p:ext uri="{BB962C8B-B14F-4D97-AF65-F5344CB8AC3E}">
        <p14:creationId xmlns:p14="http://schemas.microsoft.com/office/powerpoint/2010/main" val="133300070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A5056A32-96E6-49E5-AE59-35CC2D8DCF7C}" type="datetime1">
              <a:rPr lang="en-US" smtClean="0"/>
              <a:t>5/6/2025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8359CA6-82DB-4DA8-8DE0-E99E9A716A02}" type="slidenum">
              <a:rPr lang="en-US" smtClean="0"/>
              <a:t>‹#›</a:t>
            </a:fld>
            <a:endParaRPr lang="en-US"/>
          </a:p>
        </p:txBody>
      </p:sp>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8564111" y="5562491"/>
            <a:ext cx="244761" cy="286550"/>
          </a:xfrm>
          <a:prstGeom prst="rect">
            <a:avLst/>
          </a:prstGeom>
        </p:spPr>
      </p:pic>
    </p:spTree>
    <p:extLst>
      <p:ext uri="{BB962C8B-B14F-4D97-AF65-F5344CB8AC3E}">
        <p14:creationId xmlns:p14="http://schemas.microsoft.com/office/powerpoint/2010/main" val="195900751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64CEDF6C-8533-4707-BC94-FB238C1D243D}" type="datetime1">
              <a:rPr lang="en-US" smtClean="0"/>
              <a:t>5/6/2025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8359CA6-82DB-4DA8-8DE0-E99E9A716A02}" type="slidenum">
              <a:rPr lang="en-US" smtClean="0"/>
              <a:t>‹#›</a:t>
            </a:fld>
            <a:endParaRPr lang="en-US"/>
          </a:p>
        </p:txBody>
      </p:sp>
      <p:pic>
        <p:nvPicPr>
          <p:cNvPr id="5" name="Picture 4"/>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8564111" y="5562491"/>
            <a:ext cx="244761" cy="286550"/>
          </a:xfrm>
          <a:prstGeom prst="rect">
            <a:avLst/>
          </a:prstGeom>
        </p:spPr>
      </p:pic>
    </p:spTree>
    <p:extLst>
      <p:ext uri="{BB962C8B-B14F-4D97-AF65-F5344CB8AC3E}">
        <p14:creationId xmlns:p14="http://schemas.microsoft.com/office/powerpoint/2010/main" val="69720331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BA7D1525-D915-4BEA-8329-6B5CD5C13E0F}" type="datetime1">
              <a:rPr lang="en-US" smtClean="0"/>
              <a:t>5/6/2025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359CA6-82DB-4DA8-8DE0-E99E9A716A02}" type="slidenum">
              <a:rPr lang="en-US" smtClean="0"/>
              <a:t>‹#›</a:t>
            </a:fld>
            <a:endParaRPr lang="en-US"/>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8564111" y="5562491"/>
            <a:ext cx="244761" cy="286550"/>
          </a:xfrm>
          <a:prstGeom prst="rect">
            <a:avLst/>
          </a:prstGeom>
        </p:spPr>
      </p:pic>
    </p:spTree>
    <p:extLst>
      <p:ext uri="{BB962C8B-B14F-4D97-AF65-F5344CB8AC3E}">
        <p14:creationId xmlns:p14="http://schemas.microsoft.com/office/powerpoint/2010/main" val="7681948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Divider 4">
    <p:spTree>
      <p:nvGrpSpPr>
        <p:cNvPr id="1" name=""/>
        <p:cNvGrpSpPr/>
        <p:nvPr/>
      </p:nvGrpSpPr>
      <p:grpSpPr>
        <a:xfrm>
          <a:off x="0" y="0"/>
          <a:ext cx="0" cy="0"/>
          <a:chOff x="0" y="0"/>
          <a:chExt cx="0" cy="0"/>
        </a:xfrm>
      </p:grpSpPr>
      <p:sp>
        <p:nvSpPr>
          <p:cNvPr id="10" name="Rectangle 9"/>
          <p:cNvSpPr/>
          <p:nvPr userDrawn="1"/>
        </p:nvSpPr>
        <p:spPr>
          <a:xfrm>
            <a:off x="1" y="6063449"/>
            <a:ext cx="9144000" cy="7945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pic>
        <p:nvPicPr>
          <p:cNvPr id="5" name="Picture 4"/>
          <p:cNvPicPr>
            <a:picLocks noChangeAspect="1"/>
          </p:cNvPicPr>
          <p:nvPr userDrawn="1"/>
        </p:nvPicPr>
        <p:blipFill rotWithShape="1">
          <a:blip r:embed="rId2" cstate="print">
            <a:duotone>
              <a:schemeClr val="accent3">
                <a:shade val="45000"/>
                <a:satMod val="135000"/>
              </a:schemeClr>
              <a:prstClr val="white"/>
            </a:duotone>
            <a:extLst>
              <a:ext uri="{28A0092B-C50C-407E-A947-70E740481C1C}">
                <a14:useLocalDpi xmlns:a14="http://schemas.microsoft.com/office/drawing/2010/main" val="0"/>
              </a:ext>
            </a:extLst>
          </a:blip>
          <a:srcRect/>
          <a:stretch/>
        </p:blipFill>
        <p:spPr>
          <a:xfrm>
            <a:off x="6032374" y="739132"/>
            <a:ext cx="3112386" cy="4151376"/>
          </a:xfrm>
          <a:prstGeom prst="rect">
            <a:avLst/>
          </a:prstGeom>
        </p:spPr>
      </p:pic>
      <p:sp>
        <p:nvSpPr>
          <p:cNvPr id="2" name="Title 1"/>
          <p:cNvSpPr>
            <a:spLocks noGrp="1"/>
          </p:cNvSpPr>
          <p:nvPr>
            <p:ph type="ctrTitle" hasCustomPrompt="1"/>
          </p:nvPr>
        </p:nvSpPr>
        <p:spPr>
          <a:xfrm>
            <a:off x="605904" y="731752"/>
            <a:ext cx="5193434" cy="2387600"/>
          </a:xfrm>
        </p:spPr>
        <p:txBody>
          <a:bodyPr anchor="b"/>
          <a:lstStyle>
            <a:lvl1pPr algn="l">
              <a:defRPr sz="4500" b="1">
                <a:solidFill>
                  <a:srgbClr val="132F45"/>
                </a:solidFill>
              </a:defRPr>
            </a:lvl1pPr>
          </a:lstStyle>
          <a:p>
            <a:r>
              <a:rPr lang="en-US" dirty="0"/>
              <a:t>Section Header Here</a:t>
            </a:r>
          </a:p>
        </p:txBody>
      </p:sp>
      <p:sp>
        <p:nvSpPr>
          <p:cNvPr id="3" name="Subtitle 2"/>
          <p:cNvSpPr>
            <a:spLocks noGrp="1"/>
          </p:cNvSpPr>
          <p:nvPr>
            <p:ph type="subTitle" idx="1" hasCustomPrompt="1"/>
          </p:nvPr>
        </p:nvSpPr>
        <p:spPr>
          <a:xfrm>
            <a:off x="605903" y="3253276"/>
            <a:ext cx="5193434" cy="1624135"/>
          </a:xfrm>
        </p:spPr>
        <p:txBody>
          <a:bodyPr>
            <a:normAutofit/>
          </a:bodyPr>
          <a:lstStyle>
            <a:lvl1pPr marL="0" indent="0" algn="l">
              <a:lnSpc>
                <a:spcPct val="100000"/>
              </a:lnSpc>
              <a:spcBef>
                <a:spcPts val="0"/>
              </a:spcBef>
              <a:buNone/>
              <a:defRPr sz="2100">
                <a:solidFill>
                  <a:schemeClr val="accent3"/>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Subtitle Text</a:t>
            </a:r>
          </a:p>
        </p:txBody>
      </p:sp>
      <p:sp>
        <p:nvSpPr>
          <p:cNvPr id="11" name="Rectangle 10"/>
          <p:cNvSpPr/>
          <p:nvPr userDrawn="1"/>
        </p:nvSpPr>
        <p:spPr>
          <a:xfrm>
            <a:off x="0" y="6187737"/>
            <a:ext cx="9144001" cy="668813"/>
          </a:xfrm>
          <a:prstGeom prst="rect">
            <a:avLst/>
          </a:prstGeom>
          <a:solidFill>
            <a:srgbClr val="132F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12"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14" name="TextBox 13"/>
          <p:cNvSpPr txBox="1"/>
          <p:nvPr userDrawn="1"/>
        </p:nvSpPr>
        <p:spPr>
          <a:xfrm>
            <a:off x="592584" y="6412497"/>
            <a:ext cx="7921646" cy="219291"/>
          </a:xfrm>
          <a:prstGeom prst="rect">
            <a:avLst/>
          </a:prstGeom>
          <a:noFill/>
        </p:spPr>
        <p:txBody>
          <a:bodyPr wrap="square" rtlCol="0">
            <a:spAutoFit/>
          </a:bodyPr>
          <a:lstStyle/>
          <a:p>
            <a:pPr algn="r"/>
            <a:r>
              <a:rPr lang="en-US" sz="825" dirty="0">
                <a:solidFill>
                  <a:schemeClr val="bg1"/>
                </a:solidFill>
              </a:rPr>
              <a:t>@</a:t>
            </a:r>
            <a:r>
              <a:rPr lang="en-US" sz="825" dirty="0" err="1">
                <a:solidFill>
                  <a:schemeClr val="bg1"/>
                </a:solidFill>
              </a:rPr>
              <a:t>MENTOR</a:t>
            </a:r>
            <a:r>
              <a:rPr lang="en-US" sz="825" baseline="0" dirty="0" err="1">
                <a:solidFill>
                  <a:schemeClr val="bg1"/>
                </a:solidFill>
              </a:rPr>
              <a:t>National</a:t>
            </a:r>
            <a:r>
              <a:rPr lang="en-US" sz="825" baseline="0" dirty="0">
                <a:solidFill>
                  <a:schemeClr val="bg1"/>
                </a:solidFill>
              </a:rPr>
              <a:t>						www.mentoring.org</a:t>
            </a:r>
            <a:endParaRPr lang="en-US" sz="825" dirty="0">
              <a:solidFill>
                <a:schemeClr val="bg1"/>
              </a:solidFill>
            </a:endParaRPr>
          </a:p>
        </p:txBody>
      </p:sp>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665901" y="5856525"/>
            <a:ext cx="1775012" cy="1424293"/>
          </a:xfrm>
          <a:prstGeom prst="rect">
            <a:avLst/>
          </a:prstGeom>
        </p:spPr>
      </p:pic>
    </p:spTree>
    <p:extLst>
      <p:ext uri="{BB962C8B-B14F-4D97-AF65-F5344CB8AC3E}">
        <p14:creationId xmlns:p14="http://schemas.microsoft.com/office/powerpoint/2010/main" val="1953632777"/>
      </p:ext>
    </p:extLst>
  </p:cSld>
  <p:clrMapOvr>
    <a:masterClrMapping/>
  </p:clrMapOvr>
  <p:extLst>
    <p:ext uri="{DCECCB84-F9BA-43D5-87BE-67443E8EF086}">
      <p15:sldGuideLst xmlns:p15="http://schemas.microsoft.com/office/powerpoint/2012/main">
        <p15:guide id="1" orient="horz" pos="2160">
          <p15:clr>
            <a:srgbClr val="FBAE40"/>
          </p15:clr>
        </p15:guide>
        <p15:guide id="2" pos="576">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ACEE6D30-2128-4CD2-BF24-42CAD632B2D0}" type="datetime1">
              <a:rPr lang="en-US" smtClean="0"/>
              <a:t>5/6/2025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8359CA6-82DB-4DA8-8DE0-E99E9A716A02}" type="slidenum">
              <a:rPr lang="en-US" smtClean="0"/>
              <a:t>‹#›</a:t>
            </a:fld>
            <a:endParaRPr lang="en-US"/>
          </a:p>
        </p:txBody>
      </p:sp>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8564111" y="5562491"/>
            <a:ext cx="244761" cy="286550"/>
          </a:xfrm>
          <a:prstGeom prst="rect">
            <a:avLst/>
          </a:prstGeom>
        </p:spPr>
      </p:pic>
    </p:spTree>
    <p:extLst>
      <p:ext uri="{BB962C8B-B14F-4D97-AF65-F5344CB8AC3E}">
        <p14:creationId xmlns:p14="http://schemas.microsoft.com/office/powerpoint/2010/main" val="1408660961"/>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B54849BE-8F30-4F04-9C5E-A3873E30606A}" type="datetime1">
              <a:rPr lang="en-US" smtClean="0"/>
              <a:t>5/6/2025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359CA6-82DB-4DA8-8DE0-E99E9A716A02}" type="slidenum">
              <a:rPr lang="en-US" smtClean="0"/>
              <a:t>‹#›</a:t>
            </a:fld>
            <a:endParaRPr lang="en-US"/>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8564111" y="5562491"/>
            <a:ext cx="244761" cy="286550"/>
          </a:xfrm>
          <a:prstGeom prst="rect">
            <a:avLst/>
          </a:prstGeom>
        </p:spPr>
      </p:pic>
    </p:spTree>
    <p:extLst>
      <p:ext uri="{BB962C8B-B14F-4D97-AF65-F5344CB8AC3E}">
        <p14:creationId xmlns:p14="http://schemas.microsoft.com/office/powerpoint/2010/main" val="244245624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207FA57C-FC21-4575-97B5-E57885F072E3}" type="datetime1">
              <a:rPr lang="en-US" smtClean="0"/>
              <a:t>5/6/2025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8359CA6-82DB-4DA8-8DE0-E99E9A716A02}" type="slidenum">
              <a:rPr lang="en-US" smtClean="0"/>
              <a:t>‹#›</a:t>
            </a:fld>
            <a:endParaRPr lang="en-US"/>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8564111" y="5562491"/>
            <a:ext cx="244761" cy="286550"/>
          </a:xfrm>
          <a:prstGeom prst="rect">
            <a:avLst/>
          </a:prstGeom>
        </p:spPr>
      </p:pic>
    </p:spTree>
    <p:extLst>
      <p:ext uri="{BB962C8B-B14F-4D97-AF65-F5344CB8AC3E}">
        <p14:creationId xmlns:p14="http://schemas.microsoft.com/office/powerpoint/2010/main" val="5759640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628650" y="1825624"/>
            <a:ext cx="7886700" cy="4057651"/>
          </a:xfrm>
        </p:spPr>
        <p:txBody>
          <a:bodyPr/>
          <a:lstStyle>
            <a:lvl1pPr marL="171450" indent="-171450">
              <a:spcBef>
                <a:spcPts val="1350"/>
              </a:spcBef>
              <a:spcAft>
                <a:spcPts val="0"/>
              </a:spcAft>
              <a:buClr>
                <a:schemeClr val="accent1"/>
              </a:buClr>
              <a:buFont typeface="Wingdings" panose="05000000000000000000" pitchFamily="2" charset="2"/>
              <a:buChar char="§"/>
              <a:defRPr/>
            </a:lvl1pPr>
            <a:lvl2pPr marL="514350" indent="-171450">
              <a:buFont typeface="Arial" panose="020B0604020202020204" pitchFamily="34" charset="0"/>
              <a:buChar char="–"/>
              <a:defRPr/>
            </a:lvl2pPr>
            <a:lvl5pP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1285999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a:t>Click to edit Master title style</a:t>
            </a:r>
          </a:p>
        </p:txBody>
      </p:sp>
      <p:sp>
        <p:nvSpPr>
          <p:cNvPr id="3" name="Content Placeholder 2"/>
          <p:cNvSpPr>
            <a:spLocks noGrp="1"/>
          </p:cNvSpPr>
          <p:nvPr>
            <p:ph sz="half" idx="1"/>
          </p:nvPr>
        </p:nvSpPr>
        <p:spPr>
          <a:xfrm>
            <a:off x="628650" y="1825625"/>
            <a:ext cx="3886200" cy="4057650"/>
          </a:xfrm>
        </p:spPr>
        <p:txBody>
          <a:bodyPr/>
          <a:lstStyle>
            <a:lvl1pPr marL="171450" indent="-171450">
              <a:buClr>
                <a:schemeClr val="accent1"/>
              </a:buClr>
              <a:buFont typeface="Wingdings" panose="05000000000000000000" pitchFamily="2" charset="2"/>
              <a:buChar char="§"/>
              <a:defRPr/>
            </a:lvl1pPr>
            <a:lvl2pPr marL="514350" indent="-171450">
              <a:buFont typeface="Arial" panose="020B0604020202020204" pitchFamily="34" charset="0"/>
              <a:buChar char="–"/>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825625"/>
            <a:ext cx="3886200" cy="4057650"/>
          </a:xfrm>
        </p:spPr>
        <p:txBody>
          <a:bodyPr/>
          <a:lstStyle>
            <a:lvl1pPr marL="171450" indent="-171450">
              <a:buClr>
                <a:schemeClr val="accent1"/>
              </a:buClr>
              <a:buFont typeface="Wingdings" panose="05000000000000000000" pitchFamily="2" charset="2"/>
              <a:buChar char="§"/>
              <a:defRPr/>
            </a:lvl1pPr>
            <a:lvl2pPr marL="514350" indent="-171450">
              <a:buFont typeface="Arial" panose="020B0604020202020204" pitchFamily="34" charset="0"/>
              <a:buChar char="–"/>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6523239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lvl1pPr>
              <a:defRPr b="1"/>
            </a:lvl1pPr>
          </a:lstStyle>
          <a:p>
            <a:r>
              <a:rPr lang="en-US" dirty="0"/>
              <a:t>Click to edit Master title style</a:t>
            </a:r>
          </a:p>
        </p:txBody>
      </p:sp>
      <p:sp>
        <p:nvSpPr>
          <p:cNvPr id="3" name="Text Placeholder 2"/>
          <p:cNvSpPr>
            <a:spLocks noGrp="1"/>
          </p:cNvSpPr>
          <p:nvPr>
            <p:ph type="body" idx="1"/>
          </p:nvPr>
        </p:nvSpPr>
        <p:spPr>
          <a:xfrm>
            <a:off x="629842" y="1681163"/>
            <a:ext cx="3868340" cy="517524"/>
          </a:xfrm>
        </p:spPr>
        <p:txBody>
          <a:bodyPr anchor="b"/>
          <a:lstStyle>
            <a:lvl1pPr marL="0" indent="0">
              <a:buNone/>
              <a:defRPr sz="1800" b="1">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4" name="Content Placeholder 3"/>
          <p:cNvSpPr>
            <a:spLocks noGrp="1"/>
          </p:cNvSpPr>
          <p:nvPr>
            <p:ph sz="half" idx="2"/>
          </p:nvPr>
        </p:nvSpPr>
        <p:spPr>
          <a:xfrm>
            <a:off x="629842" y="2256499"/>
            <a:ext cx="3868340" cy="3626777"/>
          </a:xfrm>
        </p:spPr>
        <p:txBody>
          <a:bodyPr/>
          <a:lstStyle>
            <a:lvl1pPr marL="171450" indent="-171450">
              <a:buClr>
                <a:schemeClr val="accent1"/>
              </a:buClr>
              <a:buFont typeface="Wingdings" panose="05000000000000000000" pitchFamily="2" charset="2"/>
              <a:buChar char="§"/>
              <a:defRPr/>
            </a:lvl1pPr>
            <a:lvl2pPr marL="514350" indent="-171450">
              <a:buFont typeface="Arial" panose="020B0604020202020204" pitchFamily="34" charset="0"/>
              <a:buChar char="–"/>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0" y="1681163"/>
            <a:ext cx="3887391" cy="517524"/>
          </a:xfrm>
        </p:spPr>
        <p:txBody>
          <a:bodyPr anchor="b"/>
          <a:lstStyle>
            <a:lvl1pPr marL="0" indent="0">
              <a:buNone/>
              <a:defRPr sz="1800" b="1">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6" name="Content Placeholder 5"/>
          <p:cNvSpPr>
            <a:spLocks noGrp="1"/>
          </p:cNvSpPr>
          <p:nvPr>
            <p:ph sz="quarter" idx="4"/>
          </p:nvPr>
        </p:nvSpPr>
        <p:spPr>
          <a:xfrm>
            <a:off x="4629150" y="2256499"/>
            <a:ext cx="3887391" cy="3626777"/>
          </a:xfrm>
        </p:spPr>
        <p:txBody>
          <a:bodyPr/>
          <a:lstStyle>
            <a:lvl1pPr marL="171450" indent="-171450">
              <a:buClr>
                <a:schemeClr val="accent1"/>
              </a:buClr>
              <a:buFont typeface="Wingdings" panose="05000000000000000000" pitchFamily="2" charset="2"/>
              <a:buChar char="§"/>
              <a:defRPr/>
            </a:lvl1pPr>
            <a:lvl2pPr marL="514350" indent="-171450">
              <a:buFont typeface="Arial" panose="020B0604020202020204" pitchFamily="34" charset="0"/>
              <a:buChar char="–"/>
              <a:defRPr/>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7"/>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8168887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image" Target="../media/image1.png"/><Relationship Id="rId2" Type="http://schemas.openxmlformats.org/officeDocument/2006/relationships/slideLayout" Target="../slideLayouts/slideLayout19.xml"/><Relationship Id="rId16" Type="http://schemas.openxmlformats.org/officeDocument/2006/relationships/theme" Target="../theme/theme2.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image" Target="../media/image1.png"/><Relationship Id="rId2" Type="http://schemas.openxmlformats.org/officeDocument/2006/relationships/slideLayout" Target="../slideLayouts/slideLayout34.xml"/><Relationship Id="rId16" Type="http://schemas.openxmlformats.org/officeDocument/2006/relationships/theme" Target="../theme/theme3.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slideLayout" Target="../slideLayouts/slideLayout60.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17" Type="http://schemas.openxmlformats.org/officeDocument/2006/relationships/image" Target="../media/image1.png"/><Relationship Id="rId2" Type="http://schemas.openxmlformats.org/officeDocument/2006/relationships/slideLayout" Target="../slideLayouts/slideLayout49.xml"/><Relationship Id="rId16" Type="http://schemas.openxmlformats.org/officeDocument/2006/relationships/theme" Target="../theme/theme4.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5" Type="http://schemas.openxmlformats.org/officeDocument/2006/relationships/slideLayout" Target="../slideLayouts/slideLayout6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slideLayout" Target="../slideLayouts/slideLayout6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6187737"/>
            <a:ext cx="9144001" cy="668813"/>
          </a:xfrm>
          <a:prstGeom prst="rect">
            <a:avLst/>
          </a:prstGeom>
          <a:solidFill>
            <a:srgbClr val="132F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10" name="TextBox 9"/>
          <p:cNvSpPr txBox="1"/>
          <p:nvPr userDrawn="1"/>
        </p:nvSpPr>
        <p:spPr>
          <a:xfrm>
            <a:off x="592584" y="6412497"/>
            <a:ext cx="7921646" cy="219291"/>
          </a:xfrm>
          <a:prstGeom prst="rect">
            <a:avLst/>
          </a:prstGeom>
          <a:noFill/>
        </p:spPr>
        <p:txBody>
          <a:bodyPr wrap="square" rtlCol="0">
            <a:spAutoFit/>
          </a:bodyPr>
          <a:lstStyle/>
          <a:p>
            <a:pPr algn="r"/>
            <a:r>
              <a:rPr lang="en-US" sz="825" dirty="0">
                <a:solidFill>
                  <a:schemeClr val="bg1"/>
                </a:solidFill>
              </a:rPr>
              <a:t>@</a:t>
            </a:r>
            <a:r>
              <a:rPr lang="en-US" sz="825" dirty="0" err="1">
                <a:solidFill>
                  <a:schemeClr val="bg1"/>
                </a:solidFill>
              </a:rPr>
              <a:t>MENTOR</a:t>
            </a:r>
            <a:r>
              <a:rPr lang="en-US" sz="825" baseline="0" dirty="0" err="1">
                <a:solidFill>
                  <a:schemeClr val="bg1"/>
                </a:solidFill>
              </a:rPr>
              <a:t>National</a:t>
            </a:r>
            <a:r>
              <a:rPr lang="en-US" sz="825" baseline="0" dirty="0">
                <a:solidFill>
                  <a:schemeClr val="bg1"/>
                </a:solidFill>
              </a:rPr>
              <a:t>						www.mentoring.org</a:t>
            </a:r>
            <a:endParaRPr lang="en-US" sz="825" dirty="0">
              <a:solidFill>
                <a:schemeClr val="bg1"/>
              </a:solidFill>
            </a:endParaRPr>
          </a:p>
        </p:txBody>
      </p:sp>
      <p:pic>
        <p:nvPicPr>
          <p:cNvPr id="9" name="Picture 8"/>
          <p:cNvPicPr>
            <a:picLocks noChangeAspect="1"/>
          </p:cNvPicPr>
          <p:nvPr userDrawn="1"/>
        </p:nvPicPr>
        <p:blipFill>
          <a:blip r:embed="rId19"/>
          <a:srcRect/>
          <a:stretch/>
        </p:blipFill>
        <p:spPr>
          <a:xfrm>
            <a:off x="3665901" y="6391439"/>
            <a:ext cx="1775012" cy="354464"/>
          </a:xfrm>
          <a:prstGeom prst="rect">
            <a:avLst/>
          </a:prstGeom>
        </p:spPr>
      </p:pic>
    </p:spTree>
    <p:extLst>
      <p:ext uri="{BB962C8B-B14F-4D97-AF65-F5344CB8AC3E}">
        <p14:creationId xmlns:p14="http://schemas.microsoft.com/office/powerpoint/2010/main" val="2605899567"/>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 id="2147483690" r:id="rId17"/>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1" y="6063449"/>
            <a:ext cx="9144000" cy="794550"/>
          </a:xfrm>
          <a:prstGeom prst="rect">
            <a:avLst/>
          </a:prstGeom>
          <a:solidFill>
            <a:srgbClr val="0D22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8" name="Rectangle 7"/>
          <p:cNvSpPr/>
          <p:nvPr userDrawn="1"/>
        </p:nvSpPr>
        <p:spPr>
          <a:xfrm>
            <a:off x="0" y="6187737"/>
            <a:ext cx="9144001" cy="668813"/>
          </a:xfrm>
          <a:prstGeom prst="rect">
            <a:avLst/>
          </a:prstGeom>
          <a:solidFill>
            <a:srgbClr val="132F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969389" y="5518151"/>
            <a:ext cx="2057400" cy="365125"/>
          </a:xfrm>
          <a:prstGeom prst="rect">
            <a:avLst/>
          </a:prstGeom>
        </p:spPr>
        <p:txBody>
          <a:bodyPr vert="horz" lIns="91440" tIns="45720" rIns="91440" bIns="45720" rtlCol="0" anchor="ctr"/>
          <a:lstStyle>
            <a:lvl1pPr algn="r">
              <a:defRPr sz="750">
                <a:solidFill>
                  <a:schemeClr val="tx1">
                    <a:tint val="75000"/>
                  </a:schemeClr>
                </a:solidFill>
              </a:defRPr>
            </a:lvl1pPr>
          </a:lstStyle>
          <a:p>
            <a:fld id="{18359CA6-82DB-4DA8-8DE0-E99E9A716A02}" type="slidenum">
              <a:rPr lang="en-US" smtClean="0"/>
              <a:pPr/>
              <a:t>‹#›</a:t>
            </a:fld>
            <a:endParaRPr lang="en-US" dirty="0"/>
          </a:p>
        </p:txBody>
      </p:sp>
      <p:sp>
        <p:nvSpPr>
          <p:cNvPr id="10" name="TextBox 9"/>
          <p:cNvSpPr txBox="1"/>
          <p:nvPr userDrawn="1"/>
        </p:nvSpPr>
        <p:spPr>
          <a:xfrm>
            <a:off x="592584" y="6395548"/>
            <a:ext cx="7921646" cy="346249"/>
          </a:xfrm>
          <a:prstGeom prst="rect">
            <a:avLst/>
          </a:prstGeom>
          <a:noFill/>
        </p:spPr>
        <p:txBody>
          <a:bodyPr wrap="square" rtlCol="0">
            <a:spAutoFit/>
          </a:bodyPr>
          <a:lstStyle/>
          <a:p>
            <a:pPr algn="r"/>
            <a:r>
              <a:rPr lang="en-US" sz="825" dirty="0">
                <a:solidFill>
                  <a:schemeClr val="bg1"/>
                </a:solidFill>
              </a:rPr>
              <a:t>@</a:t>
            </a:r>
            <a:r>
              <a:rPr lang="en-US" sz="825" dirty="0" err="1">
                <a:solidFill>
                  <a:schemeClr val="bg1"/>
                </a:solidFill>
              </a:rPr>
              <a:t>MENTOR</a:t>
            </a:r>
            <a:r>
              <a:rPr lang="en-US" sz="825" baseline="0" dirty="0" err="1">
                <a:solidFill>
                  <a:schemeClr val="bg1"/>
                </a:solidFill>
              </a:rPr>
              <a:t>National</a:t>
            </a:r>
            <a:r>
              <a:rPr lang="en-US" sz="825" baseline="0" dirty="0">
                <a:solidFill>
                  <a:schemeClr val="bg1"/>
                </a:solidFill>
              </a:rPr>
              <a:t>									www.mentoring.org</a:t>
            </a:r>
            <a:endParaRPr lang="en-US" sz="825" dirty="0">
              <a:solidFill>
                <a:schemeClr val="bg1"/>
              </a:solidFill>
            </a:endParaRPr>
          </a:p>
        </p:txBody>
      </p:sp>
      <p:pic>
        <p:nvPicPr>
          <p:cNvPr id="9" name="Picture 8"/>
          <p:cNvPicPr>
            <a:picLocks noChangeAspect="1"/>
          </p:cNvPicPr>
          <p:nvPr userDrawn="1"/>
        </p:nvPicPr>
        <p:blipFill>
          <a:blip r:embed="rId17"/>
          <a:srcRect/>
          <a:stretch/>
        </p:blipFill>
        <p:spPr>
          <a:xfrm>
            <a:off x="3684494" y="6386064"/>
            <a:ext cx="1775012" cy="354464"/>
          </a:xfrm>
          <a:prstGeom prst="rect">
            <a:avLst/>
          </a:prstGeom>
        </p:spPr>
      </p:pic>
    </p:spTree>
    <p:extLst>
      <p:ext uri="{BB962C8B-B14F-4D97-AF65-F5344CB8AC3E}">
        <p14:creationId xmlns:p14="http://schemas.microsoft.com/office/powerpoint/2010/main" val="1965749546"/>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 id="2147483720" r:id="rId13"/>
    <p:sldLayoutId id="2147483721" r:id="rId14"/>
    <p:sldLayoutId id="2147483722" r:id="rId15"/>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1" y="6063449"/>
            <a:ext cx="9144000" cy="794550"/>
          </a:xfrm>
          <a:prstGeom prst="rect">
            <a:avLst/>
          </a:prstGeom>
          <a:solidFill>
            <a:srgbClr val="0D22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8" name="Rectangle 7"/>
          <p:cNvSpPr/>
          <p:nvPr userDrawn="1"/>
        </p:nvSpPr>
        <p:spPr>
          <a:xfrm>
            <a:off x="0" y="6187737"/>
            <a:ext cx="9144001" cy="668813"/>
          </a:xfrm>
          <a:prstGeom prst="rect">
            <a:avLst/>
          </a:prstGeom>
          <a:solidFill>
            <a:srgbClr val="132F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10" name="TextBox 9"/>
          <p:cNvSpPr txBox="1"/>
          <p:nvPr userDrawn="1"/>
        </p:nvSpPr>
        <p:spPr>
          <a:xfrm>
            <a:off x="592584" y="6395548"/>
            <a:ext cx="7921646" cy="346249"/>
          </a:xfrm>
          <a:prstGeom prst="rect">
            <a:avLst/>
          </a:prstGeom>
          <a:noFill/>
        </p:spPr>
        <p:txBody>
          <a:bodyPr wrap="square" rtlCol="0">
            <a:spAutoFit/>
          </a:bodyPr>
          <a:lstStyle/>
          <a:p>
            <a:pPr algn="r"/>
            <a:r>
              <a:rPr lang="en-US" sz="825" dirty="0">
                <a:solidFill>
                  <a:schemeClr val="bg1"/>
                </a:solidFill>
              </a:rPr>
              <a:t>@</a:t>
            </a:r>
            <a:r>
              <a:rPr lang="en-US" sz="825" dirty="0" err="1">
                <a:solidFill>
                  <a:schemeClr val="bg1"/>
                </a:solidFill>
              </a:rPr>
              <a:t>MENTOR</a:t>
            </a:r>
            <a:r>
              <a:rPr lang="en-US" sz="825" baseline="0" dirty="0" err="1">
                <a:solidFill>
                  <a:schemeClr val="bg1"/>
                </a:solidFill>
              </a:rPr>
              <a:t>National</a:t>
            </a:r>
            <a:r>
              <a:rPr lang="en-US" sz="825" baseline="0" dirty="0">
                <a:solidFill>
                  <a:schemeClr val="bg1"/>
                </a:solidFill>
              </a:rPr>
              <a:t>									www.mentoring.org</a:t>
            </a:r>
            <a:endParaRPr lang="en-US" sz="825" dirty="0">
              <a:solidFill>
                <a:schemeClr val="bg1"/>
              </a:solidFill>
            </a:endParaRPr>
          </a:p>
        </p:txBody>
      </p:sp>
      <p:pic>
        <p:nvPicPr>
          <p:cNvPr id="4" name="Picture 3">
            <a:extLst>
              <a:ext uri="{FF2B5EF4-FFF2-40B4-BE49-F238E27FC236}">
                <a16:creationId xmlns:a16="http://schemas.microsoft.com/office/drawing/2014/main" id="{4712C461-C407-282D-BB54-24133A7E7B55}"/>
              </a:ext>
            </a:extLst>
          </p:cNvPr>
          <p:cNvPicPr>
            <a:picLocks noChangeAspect="1"/>
          </p:cNvPicPr>
          <p:nvPr userDrawn="1"/>
        </p:nvPicPr>
        <p:blipFill>
          <a:blip r:embed="rId17"/>
          <a:srcRect/>
          <a:stretch/>
        </p:blipFill>
        <p:spPr>
          <a:xfrm>
            <a:off x="3684494" y="6386064"/>
            <a:ext cx="1775012" cy="354464"/>
          </a:xfrm>
          <a:prstGeom prst="rect">
            <a:avLst/>
          </a:prstGeom>
        </p:spPr>
      </p:pic>
    </p:spTree>
    <p:extLst>
      <p:ext uri="{BB962C8B-B14F-4D97-AF65-F5344CB8AC3E}">
        <p14:creationId xmlns:p14="http://schemas.microsoft.com/office/powerpoint/2010/main" val="3456069469"/>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 id="2147483705" r:id="rId14"/>
    <p:sldLayoutId id="2147483706" r:id="rId15"/>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1" y="6063449"/>
            <a:ext cx="9144000" cy="794550"/>
          </a:xfrm>
          <a:prstGeom prst="rect">
            <a:avLst/>
          </a:prstGeom>
          <a:solidFill>
            <a:srgbClr val="0D22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8" name="Rectangle 7"/>
          <p:cNvSpPr/>
          <p:nvPr userDrawn="1"/>
        </p:nvSpPr>
        <p:spPr>
          <a:xfrm>
            <a:off x="0" y="6187737"/>
            <a:ext cx="9144001" cy="668813"/>
          </a:xfrm>
          <a:prstGeom prst="rect">
            <a:avLst/>
          </a:prstGeom>
          <a:solidFill>
            <a:srgbClr val="132F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50"/>
          </a:p>
        </p:txBody>
      </p:sp>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969389" y="5518151"/>
            <a:ext cx="2057400" cy="365125"/>
          </a:xfrm>
          <a:prstGeom prst="rect">
            <a:avLst/>
          </a:prstGeom>
        </p:spPr>
        <p:txBody>
          <a:bodyPr vert="horz" lIns="91440" tIns="45720" rIns="91440" bIns="45720" rtlCol="0" anchor="ctr"/>
          <a:lstStyle>
            <a:lvl1pPr algn="r">
              <a:defRPr sz="750">
                <a:solidFill>
                  <a:schemeClr val="tx1">
                    <a:tint val="75000"/>
                  </a:schemeClr>
                </a:solidFill>
              </a:defRPr>
            </a:lvl1pPr>
          </a:lstStyle>
          <a:p>
            <a:fld id="{18359CA6-82DB-4DA8-8DE0-E99E9A716A02}" type="slidenum">
              <a:rPr lang="en-US" smtClean="0"/>
              <a:pPr/>
              <a:t>‹#›</a:t>
            </a:fld>
            <a:endParaRPr lang="en-US" dirty="0"/>
          </a:p>
        </p:txBody>
      </p:sp>
      <p:sp>
        <p:nvSpPr>
          <p:cNvPr id="10" name="TextBox 9"/>
          <p:cNvSpPr txBox="1"/>
          <p:nvPr userDrawn="1"/>
        </p:nvSpPr>
        <p:spPr>
          <a:xfrm>
            <a:off x="592584" y="6395548"/>
            <a:ext cx="7921646" cy="346249"/>
          </a:xfrm>
          <a:prstGeom prst="rect">
            <a:avLst/>
          </a:prstGeom>
          <a:noFill/>
        </p:spPr>
        <p:txBody>
          <a:bodyPr wrap="square" rtlCol="0">
            <a:spAutoFit/>
          </a:bodyPr>
          <a:lstStyle/>
          <a:p>
            <a:pPr algn="r"/>
            <a:r>
              <a:rPr lang="en-US" sz="825" dirty="0">
                <a:solidFill>
                  <a:schemeClr val="bg1"/>
                </a:solidFill>
              </a:rPr>
              <a:t>@</a:t>
            </a:r>
            <a:r>
              <a:rPr lang="en-US" sz="825" dirty="0" err="1">
                <a:solidFill>
                  <a:schemeClr val="bg1"/>
                </a:solidFill>
              </a:rPr>
              <a:t>MENTOR</a:t>
            </a:r>
            <a:r>
              <a:rPr lang="en-US" sz="825" baseline="0" dirty="0" err="1">
                <a:solidFill>
                  <a:schemeClr val="bg1"/>
                </a:solidFill>
              </a:rPr>
              <a:t>National</a:t>
            </a:r>
            <a:r>
              <a:rPr lang="en-US" sz="825" baseline="0" dirty="0">
                <a:solidFill>
                  <a:schemeClr val="bg1"/>
                </a:solidFill>
              </a:rPr>
              <a:t>									www.mentoring.org</a:t>
            </a:r>
            <a:endParaRPr lang="en-US" sz="825" dirty="0">
              <a:solidFill>
                <a:schemeClr val="bg1"/>
              </a:solidFill>
            </a:endParaRPr>
          </a:p>
        </p:txBody>
      </p:sp>
      <p:pic>
        <p:nvPicPr>
          <p:cNvPr id="4" name="Picture 3">
            <a:extLst>
              <a:ext uri="{FF2B5EF4-FFF2-40B4-BE49-F238E27FC236}">
                <a16:creationId xmlns:a16="http://schemas.microsoft.com/office/drawing/2014/main" id="{A29E6CD8-F32A-0454-D7F5-D4E8315A3E78}"/>
              </a:ext>
            </a:extLst>
          </p:cNvPr>
          <p:cNvPicPr>
            <a:picLocks noChangeAspect="1"/>
          </p:cNvPicPr>
          <p:nvPr userDrawn="1"/>
        </p:nvPicPr>
        <p:blipFill>
          <a:blip r:embed="rId17"/>
          <a:srcRect/>
          <a:stretch/>
        </p:blipFill>
        <p:spPr>
          <a:xfrm>
            <a:off x="3684494" y="6386064"/>
            <a:ext cx="1775012" cy="354464"/>
          </a:xfrm>
          <a:prstGeom prst="rect">
            <a:avLst/>
          </a:prstGeom>
        </p:spPr>
      </p:pic>
    </p:spTree>
    <p:extLst>
      <p:ext uri="{BB962C8B-B14F-4D97-AF65-F5344CB8AC3E}">
        <p14:creationId xmlns:p14="http://schemas.microsoft.com/office/powerpoint/2010/main" val="1392986601"/>
      </p:ext>
    </p:extLst>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671" r:id="rId14"/>
    <p:sldLayoutId id="2147483672" r:id="rId15"/>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hyperlink" Target="http://www.youtube.com/watch?v=f9Ya0mHsIgM"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1.xml"/><Relationship Id="rId1" Type="http://schemas.openxmlformats.org/officeDocument/2006/relationships/slideLayout" Target="../slideLayouts/slideLayout10.xml"/><Relationship Id="rId5" Type="http://schemas.openxmlformats.org/officeDocument/2006/relationships/hyperlink" Target="Link" TargetMode="External"/><Relationship Id="rId4" Type="http://schemas.openxmlformats.org/officeDocument/2006/relationships/image" Target="../media/image25.jpg"/></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17.xml"/><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17.xml"/><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17.xml"/><Relationship Id="rId4" Type="http://schemas.openxmlformats.org/officeDocument/2006/relationships/image" Target="../media/image23.png"/></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17.xml"/><Relationship Id="rId4" Type="http://schemas.openxmlformats.org/officeDocument/2006/relationships/image" Target="../media/image23.png"/></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17.xml"/><Relationship Id="rId4" Type="http://schemas.openxmlformats.org/officeDocument/2006/relationships/image" Target="../media/image23.png"/></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8.xml"/><Relationship Id="rId1" Type="http://schemas.openxmlformats.org/officeDocument/2006/relationships/slideLayout" Target="../slideLayouts/slideLayout17.xml"/><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9.xml"/><Relationship Id="rId1" Type="http://schemas.openxmlformats.org/officeDocument/2006/relationships/slideLayout" Target="../slideLayouts/slideLayout17.xml"/><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0.xml"/><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6.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7.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5" name="Shape 65"/>
          <p:cNvSpPr/>
          <p:nvPr/>
        </p:nvSpPr>
        <p:spPr>
          <a:xfrm>
            <a:off x="146304" y="5160261"/>
            <a:ext cx="9144000" cy="1077217"/>
          </a:xfrm>
          <a:prstGeom prst="rect">
            <a:avLst/>
          </a:prstGeom>
          <a:noFill/>
          <a:ln>
            <a:noFill/>
          </a:ln>
        </p:spPr>
        <p:txBody>
          <a:bodyPr lIns="91425" tIns="45700" rIns="91425" bIns="45700" anchor="t" anchorCtr="0">
            <a:noAutofit/>
          </a:bodyPr>
          <a:lstStyle/>
          <a:p>
            <a:pPr lvl="0" algn="ctr">
              <a:buSzPct val="25000"/>
            </a:pPr>
            <a:r>
              <a:rPr lang="en-US" sz="3200" b="1" dirty="0">
                <a:solidFill>
                  <a:schemeClr val="dk1"/>
                </a:solidFill>
                <a:latin typeface="Calibri"/>
                <a:ea typeface="Calibri"/>
                <a:cs typeface="Calibri"/>
                <a:sym typeface="Calibri"/>
              </a:rPr>
              <a:t>Creating Connection: Coaching to Support Youth </a:t>
            </a:r>
          </a:p>
        </p:txBody>
      </p:sp>
      <p:pic>
        <p:nvPicPr>
          <p:cNvPr id="5" name="Shape 335" descr="BOSTON - JANUARY 25:  PLAYER of the Boston Celtics ACTION against PLAYER of the Los Angeles Clippers on January 25, 2010 at the TD Garden in Boston, Massachusetts.  NOTE TO USER: User expressly acknowledges and agrees that, by downloading and or using this photograph, User is consenting to the terms and conditions of the Getty Images License Agreement. Mandatory Copyright Notice: Copyright 2010 NBAE  (Photo by Steve Babineau/NBAE via Getty Images) *** Local Caption *** PLAYER;PLAYER"/>
          <p:cNvPicPr preferRelativeResize="0"/>
          <p:nvPr/>
        </p:nvPicPr>
        <p:blipFill rotWithShape="1">
          <a:blip r:embed="rId3">
            <a:alphaModFix/>
          </a:blip>
          <a:srcRect l="16507" r="16500"/>
          <a:stretch/>
        </p:blipFill>
        <p:spPr>
          <a:xfrm>
            <a:off x="2569476" y="769383"/>
            <a:ext cx="4078200" cy="4051200"/>
          </a:xfrm>
          <a:prstGeom prst="ellipse">
            <a:avLst/>
          </a:prstGeom>
          <a:solidFill>
            <a:srgbClr val="ECECEC"/>
          </a:solidFill>
          <a:ln>
            <a:noFill/>
          </a:ln>
          <a:effectLst>
            <a:outerShdw blurRad="55000" dist="18000" dir="5400000" algn="tl" rotWithShape="0">
              <a:srgbClr val="000000">
                <a:alpha val="40000"/>
              </a:srgbClr>
            </a:outerShdw>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sp>
        <p:nvSpPr>
          <p:cNvPr id="458" name="Shape 458"/>
          <p:cNvSpPr txBox="1">
            <a:spLocks noGrp="1"/>
          </p:cNvSpPr>
          <p:nvPr>
            <p:ph type="body" idx="1"/>
          </p:nvPr>
        </p:nvSpPr>
        <p:spPr>
          <a:xfrm>
            <a:off x="457200" y="694750"/>
            <a:ext cx="8229600" cy="4526100"/>
          </a:xfrm>
          <a:prstGeom prst="rect">
            <a:avLst/>
          </a:prstGeom>
        </p:spPr>
        <p:txBody>
          <a:bodyPr wrap="square" lIns="91425" tIns="91425" rIns="91425" bIns="91425" anchor="t" anchorCtr="0">
            <a:noAutofit/>
          </a:bodyPr>
          <a:lstStyle/>
          <a:p>
            <a:pPr marL="0" lvl="0" indent="0" rtl="0">
              <a:spcBef>
                <a:spcPts val="0"/>
              </a:spcBef>
              <a:buNone/>
            </a:pPr>
            <a:r>
              <a:rPr lang="en-US" sz="3600"/>
              <a:t>“The youth also identified specific opportunities that the program provided to enable transference of life skills they learned in their village, becoming a referee or time keeper, and participating in an active recess program at school to minimize bullying.”</a:t>
            </a:r>
          </a:p>
        </p:txBody>
      </p:sp>
      <p:sp>
        <p:nvSpPr>
          <p:cNvPr id="459" name="Shape 459"/>
          <p:cNvSpPr txBox="1">
            <a:spLocks noGrp="1"/>
          </p:cNvSpPr>
          <p:nvPr>
            <p:ph type="sldNum" idx="4294967295"/>
          </p:nvPr>
        </p:nvSpPr>
        <p:spPr>
          <a:xfrm>
            <a:off x="6553200" y="6356350"/>
            <a:ext cx="2133600" cy="365100"/>
          </a:xfrm>
          <a:prstGeom prst="rect">
            <a:avLst/>
          </a:prstGeom>
        </p:spPr>
        <p:txBody>
          <a:bodyPr wrap="square" lIns="91425" tIns="45700" rIns="91425" bIns="45700" anchor="ctr" anchorCtr="0">
            <a:noAutofit/>
          </a:bodyPr>
          <a:lstStyle/>
          <a:p>
            <a:pPr lvl="0">
              <a:spcBef>
                <a:spcPts val="0"/>
              </a:spcBef>
              <a:buClr>
                <a:srgbClr val="000000"/>
              </a:buClr>
              <a:buSzPct val="25000"/>
              <a:buFont typeface="Arial"/>
              <a:buNone/>
            </a:pPr>
            <a:fld id="{00000000-1234-1234-1234-123412341234}" type="slidenum">
              <a:rPr lang="en-US"/>
              <a:t>10</a:t>
            </a:fld>
            <a:endParaRPr lang="en-US"/>
          </a:p>
        </p:txBody>
      </p:sp>
    </p:spTree>
    <p:extLst>
      <p:ext uri="{BB962C8B-B14F-4D97-AF65-F5344CB8AC3E}">
        <p14:creationId xmlns:p14="http://schemas.microsoft.com/office/powerpoint/2010/main" val="36639016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pic>
        <p:nvPicPr>
          <p:cNvPr id="213" name="Shape 213"/>
          <p:cNvPicPr preferRelativeResize="0"/>
          <p:nvPr/>
        </p:nvPicPr>
        <p:blipFill rotWithShape="1">
          <a:blip r:embed="rId3">
            <a:alphaModFix/>
          </a:blip>
          <a:srcRect r="1040" b="10191"/>
          <a:stretch/>
        </p:blipFill>
        <p:spPr>
          <a:xfrm>
            <a:off x="533400" y="914400"/>
            <a:ext cx="7696199" cy="481329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pic>
        <p:nvPicPr>
          <p:cNvPr id="219" name="Shape 219"/>
          <p:cNvPicPr preferRelativeResize="0"/>
          <p:nvPr/>
        </p:nvPicPr>
        <p:blipFill rotWithShape="1">
          <a:blip r:embed="rId3">
            <a:alphaModFix/>
          </a:blip>
          <a:srcRect t="14947" r="49860" b="15332"/>
          <a:stretch/>
        </p:blipFill>
        <p:spPr>
          <a:xfrm>
            <a:off x="1316736" y="1033272"/>
            <a:ext cx="4098173" cy="4599153"/>
          </a:xfrm>
          <a:prstGeom prst="rect">
            <a:avLst/>
          </a:prstGeom>
          <a:noFill/>
          <a:ln>
            <a:noFill/>
          </a:ln>
        </p:spPr>
      </p:pic>
      <p:sp>
        <p:nvSpPr>
          <p:cNvPr id="220" name="Shape 220"/>
          <p:cNvSpPr/>
          <p:nvPr/>
        </p:nvSpPr>
        <p:spPr>
          <a:xfrm>
            <a:off x="417713" y="333367"/>
            <a:ext cx="7580376" cy="58477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3200" dirty="0">
                <a:solidFill>
                  <a:schemeClr val="dk1"/>
                </a:solidFill>
                <a:latin typeface="Avenir"/>
                <a:ea typeface="Avenir"/>
                <a:cs typeface="Avenir"/>
                <a:sym typeface="Avenir"/>
              </a:rPr>
              <a:t>What is really going on in the brain?</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sp>
        <p:nvSpPr>
          <p:cNvPr id="482" name="Shape 482"/>
          <p:cNvSpPr txBox="1">
            <a:spLocks noGrp="1"/>
          </p:cNvSpPr>
          <p:nvPr>
            <p:ph type="title"/>
          </p:nvPr>
        </p:nvSpPr>
        <p:spPr>
          <a:xfrm>
            <a:off x="457200" y="274637"/>
            <a:ext cx="8229600" cy="1143000"/>
          </a:xfrm>
          <a:prstGeom prst="rect">
            <a:avLst/>
          </a:prstGeom>
        </p:spPr>
        <p:txBody>
          <a:bodyPr wrap="square" lIns="91425" tIns="91425" rIns="91425" bIns="91425" anchor="ctr" anchorCtr="0">
            <a:noAutofit/>
          </a:bodyPr>
          <a:lstStyle/>
          <a:p>
            <a:pPr lvl="0">
              <a:spcBef>
                <a:spcPts val="0"/>
              </a:spcBef>
              <a:buNone/>
            </a:pPr>
            <a:r>
              <a:rPr lang="en-US"/>
              <a:t>THE TEEN BRAIN </a:t>
            </a:r>
          </a:p>
        </p:txBody>
      </p:sp>
      <p:sp>
        <p:nvSpPr>
          <p:cNvPr id="483" name="Shape 483"/>
          <p:cNvSpPr txBox="1">
            <a:spLocks noGrp="1"/>
          </p:cNvSpPr>
          <p:nvPr>
            <p:ph type="sldNum" idx="4294967295"/>
          </p:nvPr>
        </p:nvSpPr>
        <p:spPr>
          <a:xfrm>
            <a:off x="6553200" y="6356350"/>
            <a:ext cx="2133600" cy="365100"/>
          </a:xfrm>
          <a:prstGeom prst="rect">
            <a:avLst/>
          </a:prstGeom>
        </p:spPr>
        <p:txBody>
          <a:bodyPr wrap="square" lIns="91425" tIns="45700" rIns="91425" bIns="45700" anchor="ctr" anchorCtr="0">
            <a:noAutofit/>
          </a:bodyPr>
          <a:lstStyle/>
          <a:p>
            <a:pPr lvl="0">
              <a:spcBef>
                <a:spcPts val="0"/>
              </a:spcBef>
              <a:buClr>
                <a:srgbClr val="888888"/>
              </a:buClr>
              <a:buSzPct val="25000"/>
              <a:buFont typeface="Calibri"/>
              <a:buNone/>
            </a:pPr>
            <a:fld id="{00000000-1234-1234-1234-123412341234}" type="slidenum">
              <a:rPr lang="en-US"/>
              <a:t>13</a:t>
            </a:fld>
            <a:endParaRPr lang="en-US"/>
          </a:p>
        </p:txBody>
      </p:sp>
      <p:sp>
        <p:nvSpPr>
          <p:cNvPr id="484" name="Shape 484" descr="When does a person really become a 'grown up?' Surely age can't be the only determining factor. Laci Green looks at how the brain matures and what it means- from a scientific perspective- to be an adult.  Read More:  The Teen Brain: Still Under Construction http://www.nimh.nih.gov/health/publications/the-teen-brain-still-under-construction/index.shtml &quot;One of the ways that scientists have searched for the causes of mental illness is by studying the development of the brain from birth to adulthood.&quot;  Decision-making in the adolescent brain http://projects.ecfs.org/pchurch/ATBiology/Papers2012/AdolescentBrain.pdf &quot;Adolescence is characterized by making risky decisions. Early lesion and neuroimaging studies in adults pointed to the ventromedial prefrontal cortex and related structures as having a key role in decision-making.&quot;  Brain Maturity Extends Well Beyond Teen Years http://www.npr.org/templates/story/story.php?storyId=141164708 &quot;Under most laws, young people are recognized as adults at age 18. But emerging science about brain development suggests that most people don't reach full maturity until the age 25.&quot;  My Immature Brain Made Me Do It? http://www.psychologytoday.com/blog/plus2sd/200910/my-immature-brain-made-me-do-it &quot;When you take an MRI of a person's brain, it is easy to distinguish gray and white matter. A wealth of neuroscience data has shown that these two parts of the brain change during development from childhood to adulthood. The density of gray matter appears to decline through adolescence in a process known as pruning. Although not well understood, it is believed that pruning allows the brain to function more efficiently.&quot;  Brain doesn't mature until 20s, experts say http://www.abqtrib.com/news/2007/mar/30/brain-doesnt-mature-until-20s-experts-say/ &quot;Brain researchers are increasingly confirming what auto-insurance actuaries have long known - the powers of decision-making, especially under stress, don't fully mature in most people until they are in their mid-20s.&quot;  Watch More: Why Teens Should Sleep In https://www.youtube.com/watch?v=0t3R9WqEm4M TestTube Wild Card http://testtube.com/dnews/dnews-452-time-perception?utm_campaign=DNWC&amp;utm_medium=DNews&amp;utm_source=YT High School Blues Explained https://www.youtube.com/watch?v=nTTb8eGYQj4 ____________________  DNews is dedicated to satisfying your curiosity and to bringing you mind-bending stories &amp; perspectives you won't find anywhere else! New videos twice daily.   Watch More DNews on TestTube http://testtube.com/dnews  Subscribe now! http://www.youtube.com/subscription_center?add_user=dnewschannel  DNews on Twitter http://twitter.com/dnews  Anthony Carboni on Twitter http://twitter.com/acarboni  Laci Green on Twitter http://twitter.com/gogreen18  Trace Dominguez on Twitter http://twitter.com/trace501  DNews on Facebook http://facebook.com/dnews  DNews on Google+ http://gplus.to/dnews  Discovery News http://discoverynews.com" title="The Teen Brain: Under Construction">
            <a:hlinkClick r:id="rId3"/>
          </p:cNvPr>
          <p:cNvSpPr/>
          <p:nvPr/>
        </p:nvSpPr>
        <p:spPr>
          <a:xfrm>
            <a:off x="2286000" y="1714500"/>
            <a:ext cx="4572000" cy="3429000"/>
          </a:xfrm>
          <a:prstGeom prst="rect">
            <a:avLst/>
          </a:prstGeom>
          <a:blipFill>
            <a:blip r:embed="rId4">
              <a:alphaModFix/>
            </a:blip>
            <a:stretch>
              <a:fillRect/>
            </a:stretch>
          </a:blipFill>
          <a:ln>
            <a:noFill/>
          </a:ln>
        </p:spPr>
        <p:txBody>
          <a:bodyPr/>
          <a:lstStyle/>
          <a:p>
            <a:endParaRPr lang="en-US"/>
          </a:p>
        </p:txBody>
      </p:sp>
    </p:spTree>
    <p:extLst>
      <p:ext uri="{BB962C8B-B14F-4D97-AF65-F5344CB8AC3E}">
        <p14:creationId xmlns:p14="http://schemas.microsoft.com/office/powerpoint/2010/main" val="2923907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89"/>
        <p:cNvGrpSpPr/>
        <p:nvPr/>
      </p:nvGrpSpPr>
      <p:grpSpPr>
        <a:xfrm>
          <a:off x="0" y="0"/>
          <a:ext cx="0" cy="0"/>
          <a:chOff x="0" y="0"/>
          <a:chExt cx="0" cy="0"/>
        </a:xfrm>
      </p:grpSpPr>
      <p:sp>
        <p:nvSpPr>
          <p:cNvPr id="490" name="Shape 490"/>
          <p:cNvSpPr txBox="1">
            <a:spLocks noGrp="1"/>
          </p:cNvSpPr>
          <p:nvPr>
            <p:ph type="title"/>
          </p:nvPr>
        </p:nvSpPr>
        <p:spPr>
          <a:xfrm>
            <a:off x="393192" y="876021"/>
            <a:ext cx="8229600" cy="3072000"/>
          </a:xfrm>
          <a:prstGeom prst="rect">
            <a:avLst/>
          </a:prstGeom>
        </p:spPr>
        <p:txBody>
          <a:bodyPr wrap="square" lIns="91425" tIns="91425" rIns="91425" bIns="91425" anchor="ctr" anchorCtr="0">
            <a:noAutofit/>
          </a:bodyPr>
          <a:lstStyle/>
          <a:p>
            <a:pPr lvl="0" algn="l" rtl="0">
              <a:spcBef>
                <a:spcPts val="0"/>
              </a:spcBef>
              <a:buClr>
                <a:schemeClr val="dk1"/>
              </a:buClr>
              <a:buSzPct val="25000"/>
              <a:buFont typeface="Arial"/>
              <a:buNone/>
            </a:pPr>
            <a:r>
              <a:rPr lang="en-US" sz="3600" dirty="0">
                <a:latin typeface="Arial"/>
                <a:ea typeface="Arial"/>
                <a:cs typeface="Arial"/>
                <a:sym typeface="Arial"/>
              </a:rPr>
              <a:t>“</a:t>
            </a:r>
            <a:r>
              <a:rPr lang="en-US" sz="3000" dirty="0"/>
              <a:t>……hard science demonstrates that teenagers and young adults are not fully mature in their judgment, problem-solving and decision-making capacities…”</a:t>
            </a:r>
          </a:p>
          <a:p>
            <a:pPr lvl="0" algn="l" rtl="0">
              <a:spcBef>
                <a:spcPts val="0"/>
              </a:spcBef>
              <a:buClr>
                <a:schemeClr val="dk1"/>
              </a:buClr>
              <a:buSzPct val="25000"/>
              <a:buFont typeface="Arial"/>
              <a:buNone/>
            </a:pPr>
            <a:endParaRPr sz="1200" b="0" i="1" dirty="0"/>
          </a:p>
          <a:p>
            <a:pPr lvl="0" algn="l" rtl="0">
              <a:spcBef>
                <a:spcPts val="0"/>
              </a:spcBef>
              <a:buClr>
                <a:schemeClr val="dk1"/>
              </a:buClr>
              <a:buSzPct val="25000"/>
              <a:buFont typeface="Calibri"/>
              <a:buNone/>
            </a:pPr>
            <a:r>
              <a:rPr lang="en-US" sz="1200" b="0" i="1" dirty="0"/>
              <a:t>According to the JJDPA Fact Book/Adolescent Brain Development and Juvenile Justice Fact Sheet</a:t>
            </a:r>
          </a:p>
          <a:p>
            <a:pPr lvl="0" algn="l" rtl="0">
              <a:spcBef>
                <a:spcPts val="0"/>
              </a:spcBef>
              <a:buClr>
                <a:schemeClr val="dk1"/>
              </a:buClr>
              <a:buSzPct val="25000"/>
              <a:buFont typeface="Arial"/>
              <a:buNone/>
            </a:pPr>
            <a:endParaRPr sz="3600" dirty="0">
              <a:latin typeface="Arial"/>
              <a:ea typeface="Arial"/>
              <a:cs typeface="Arial"/>
              <a:sym typeface="Arial"/>
            </a:endParaRPr>
          </a:p>
          <a:p>
            <a:pPr lvl="0">
              <a:spcBef>
                <a:spcPts val="0"/>
              </a:spcBef>
              <a:buNone/>
            </a:pPr>
            <a:endParaRPr dirty="0"/>
          </a:p>
        </p:txBody>
      </p:sp>
      <p:sp>
        <p:nvSpPr>
          <p:cNvPr id="491" name="Shape 491"/>
          <p:cNvSpPr txBox="1">
            <a:spLocks noGrp="1"/>
          </p:cNvSpPr>
          <p:nvPr>
            <p:ph type="sldNum" idx="4294967295"/>
          </p:nvPr>
        </p:nvSpPr>
        <p:spPr>
          <a:xfrm>
            <a:off x="6553200" y="6356350"/>
            <a:ext cx="2133600" cy="365100"/>
          </a:xfrm>
          <a:prstGeom prst="rect">
            <a:avLst/>
          </a:prstGeom>
        </p:spPr>
        <p:txBody>
          <a:bodyPr wrap="square" lIns="91425" tIns="45700" rIns="91425" bIns="45700" anchor="ctr" anchorCtr="0">
            <a:noAutofit/>
          </a:bodyPr>
          <a:lstStyle/>
          <a:p>
            <a:pPr lvl="0">
              <a:spcBef>
                <a:spcPts val="0"/>
              </a:spcBef>
              <a:buClr>
                <a:srgbClr val="888888"/>
              </a:buClr>
              <a:buSzPct val="25000"/>
              <a:buFont typeface="Calibri"/>
              <a:buNone/>
            </a:pPr>
            <a:fld id="{00000000-1234-1234-1234-123412341234}" type="slidenum">
              <a:rPr lang="en-US"/>
              <a:t>14</a:t>
            </a:fld>
            <a:endParaRPr lang="en-US"/>
          </a:p>
        </p:txBody>
      </p:sp>
      <p:pic>
        <p:nvPicPr>
          <p:cNvPr id="492" name="Shape 492"/>
          <p:cNvPicPr preferRelativeResize="0"/>
          <p:nvPr/>
        </p:nvPicPr>
        <p:blipFill rotWithShape="1">
          <a:blip r:embed="rId3">
            <a:alphaModFix/>
          </a:blip>
          <a:srcRect l="27576" r="7568"/>
          <a:stretch/>
        </p:blipFill>
        <p:spPr>
          <a:xfrm>
            <a:off x="6206857" y="3627981"/>
            <a:ext cx="2147164" cy="2022600"/>
          </a:xfrm>
          <a:prstGeom prst="rect">
            <a:avLst/>
          </a:prstGeom>
          <a:noFill/>
          <a:ln>
            <a:noFill/>
          </a:ln>
        </p:spPr>
      </p:pic>
    </p:spTree>
    <p:extLst>
      <p:ext uri="{BB962C8B-B14F-4D97-AF65-F5344CB8AC3E}">
        <p14:creationId xmlns:p14="http://schemas.microsoft.com/office/powerpoint/2010/main" val="23884498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cxnSp>
        <p:nvCxnSpPr>
          <p:cNvPr id="253" name="Shape 253"/>
          <p:cNvCxnSpPr/>
          <p:nvPr/>
        </p:nvCxnSpPr>
        <p:spPr>
          <a:xfrm>
            <a:off x="4038600" y="2514600"/>
            <a:ext cx="0" cy="76199"/>
          </a:xfrm>
          <a:prstGeom prst="straightConnector1">
            <a:avLst/>
          </a:prstGeom>
          <a:noFill/>
          <a:ln w="9525" cap="flat" cmpd="sng">
            <a:solidFill>
              <a:srgbClr val="005A70"/>
            </a:solidFill>
            <a:prstDash val="solid"/>
            <a:round/>
            <a:headEnd type="none" w="med" len="med"/>
            <a:tailEnd type="none" w="med" len="med"/>
          </a:ln>
        </p:spPr>
      </p:cxnSp>
      <p:cxnSp>
        <p:nvCxnSpPr>
          <p:cNvPr id="255" name="Shape 255"/>
          <p:cNvCxnSpPr/>
          <p:nvPr/>
        </p:nvCxnSpPr>
        <p:spPr>
          <a:xfrm>
            <a:off x="0" y="2590800"/>
            <a:ext cx="533399" cy="0"/>
          </a:xfrm>
          <a:prstGeom prst="straightConnector1">
            <a:avLst/>
          </a:prstGeom>
          <a:noFill/>
          <a:ln w="9525" cap="flat" cmpd="sng">
            <a:solidFill>
              <a:srgbClr val="005A70"/>
            </a:solidFill>
            <a:prstDash val="solid"/>
            <a:round/>
            <a:headEnd type="none" w="med" len="med"/>
            <a:tailEnd type="none" w="med" len="med"/>
          </a:ln>
        </p:spPr>
      </p:cxnSp>
      <p:cxnSp>
        <p:nvCxnSpPr>
          <p:cNvPr id="256" name="Shape 256"/>
          <p:cNvCxnSpPr/>
          <p:nvPr/>
        </p:nvCxnSpPr>
        <p:spPr>
          <a:xfrm>
            <a:off x="6934200" y="2590800"/>
            <a:ext cx="2209799" cy="0"/>
          </a:xfrm>
          <a:prstGeom prst="straightConnector1">
            <a:avLst/>
          </a:prstGeom>
          <a:noFill/>
          <a:ln w="9525" cap="flat" cmpd="sng">
            <a:solidFill>
              <a:srgbClr val="005A70"/>
            </a:solidFill>
            <a:prstDash val="solid"/>
            <a:round/>
            <a:headEnd type="none" w="med" len="med"/>
            <a:tailEnd type="none" w="med" len="med"/>
          </a:ln>
        </p:spPr>
      </p:cxnSp>
      <p:sp>
        <p:nvSpPr>
          <p:cNvPr id="257" name="Shape 257"/>
          <p:cNvSpPr txBox="1"/>
          <p:nvPr/>
        </p:nvSpPr>
        <p:spPr>
          <a:xfrm>
            <a:off x="457200" y="2286000"/>
            <a:ext cx="3429000" cy="52321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800" b="1" dirty="0">
                <a:solidFill>
                  <a:schemeClr val="dk1"/>
                </a:solidFill>
              </a:rPr>
              <a:t>Jordan</a:t>
            </a:r>
            <a:r>
              <a:rPr lang="en-US" sz="2800" b="1" dirty="0">
                <a:solidFill>
                  <a:schemeClr val="dk1"/>
                </a:solidFill>
                <a:latin typeface="Arial"/>
                <a:ea typeface="Arial"/>
                <a:cs typeface="Arial"/>
                <a:sym typeface="Arial"/>
              </a:rPr>
              <a:t>’s Decision</a:t>
            </a:r>
          </a:p>
        </p:txBody>
      </p:sp>
      <p:sp>
        <p:nvSpPr>
          <p:cNvPr id="258" name="Shape 258"/>
          <p:cNvSpPr/>
          <p:nvPr/>
        </p:nvSpPr>
        <p:spPr>
          <a:xfrm>
            <a:off x="4038600" y="1066800"/>
            <a:ext cx="2895600" cy="2895600"/>
          </a:xfrm>
          <a:prstGeom prst="ellipse">
            <a:avLst/>
          </a:prstGeom>
          <a:solidFill>
            <a:srgbClr val="92D050">
              <a:alpha val="49803"/>
            </a:srgbClr>
          </a:solidFill>
          <a:ln>
            <a:noFill/>
          </a:ln>
          <a:effectLst>
            <a:outerShdw blurRad="50799" dist="38100" dir="2700000" algn="tl" rotWithShape="0">
              <a:srgbClr val="000000">
                <a:alpha val="40000"/>
              </a:srgbClr>
            </a:outerShdw>
          </a:effectLst>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pic>
        <p:nvPicPr>
          <p:cNvPr id="259" name="Shape 259" descr="https://encrypted-tbn1.gstatic.com/images?q=tbn:ANd9GcQ4ArMdkW6TAh8LY2UN8e61LEFLiYgpXb5gXWG-Yyq1n-aJHKLEbQ"/>
          <p:cNvPicPr preferRelativeResize="0"/>
          <p:nvPr/>
        </p:nvPicPr>
        <p:blipFill rotWithShape="1">
          <a:blip r:embed="rId3">
            <a:alphaModFix/>
          </a:blip>
          <a:srcRect/>
          <a:stretch/>
        </p:blipFill>
        <p:spPr>
          <a:xfrm>
            <a:off x="4629084" y="1640755"/>
            <a:ext cx="1714633" cy="1747690"/>
          </a:xfrm>
          <a:prstGeom prst="rect">
            <a:avLst/>
          </a:prstGeom>
          <a:noFill/>
          <a:ln>
            <a:noFill/>
          </a:ln>
        </p:spPr>
      </p:pic>
      <p:cxnSp>
        <p:nvCxnSpPr>
          <p:cNvPr id="260" name="Shape 260"/>
          <p:cNvCxnSpPr/>
          <p:nvPr/>
        </p:nvCxnSpPr>
        <p:spPr>
          <a:xfrm>
            <a:off x="3657600" y="2590800"/>
            <a:ext cx="457200" cy="0"/>
          </a:xfrm>
          <a:prstGeom prst="straightConnector1">
            <a:avLst/>
          </a:prstGeom>
          <a:noFill/>
          <a:ln w="9525" cap="flat" cmpd="sng">
            <a:solidFill>
              <a:srgbClr val="005A70"/>
            </a:solidFill>
            <a:prstDash val="solid"/>
            <a:round/>
            <a:headEnd type="none" w="med" len="med"/>
            <a:tailEnd type="none" w="med" len="med"/>
          </a:ln>
        </p:spPr>
      </p:cxn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pic>
        <p:nvPicPr>
          <p:cNvPr id="266" name="Shape 266" descr="https://encrypted-tbn0.gstatic.com/images?q=tbn:ANd9GcTmkdyduwuWJZNGvhamPQlEkGeLtU7g6OrCSg6OR1KqfM_sJs0j"/>
          <p:cNvPicPr preferRelativeResize="0"/>
          <p:nvPr/>
        </p:nvPicPr>
        <p:blipFill rotWithShape="1">
          <a:blip r:embed="rId3">
            <a:alphaModFix/>
          </a:blip>
          <a:srcRect/>
          <a:stretch/>
        </p:blipFill>
        <p:spPr>
          <a:xfrm>
            <a:off x="1828800" y="1219200"/>
            <a:ext cx="5264727" cy="3809999"/>
          </a:xfrm>
          <a:prstGeom prst="rect">
            <a:avLst/>
          </a:prstGeom>
          <a:noFill/>
          <a:ln>
            <a:noFill/>
          </a:ln>
        </p:spPr>
      </p:pic>
      <p:sp>
        <p:nvSpPr>
          <p:cNvPr id="267" name="Shape 267"/>
          <p:cNvSpPr txBox="1"/>
          <p:nvPr/>
        </p:nvSpPr>
        <p:spPr>
          <a:xfrm>
            <a:off x="2133600" y="5334000"/>
            <a:ext cx="5257799" cy="58477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3200">
                <a:solidFill>
                  <a:schemeClr val="dk1"/>
                </a:solidFill>
                <a:latin typeface="Calibri"/>
                <a:ea typeface="Calibri"/>
                <a:cs typeface="Calibri"/>
                <a:sym typeface="Calibri"/>
              </a:rPr>
              <a:t>Who’s making the decision?</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13"/>
        <p:cNvGrpSpPr/>
        <p:nvPr/>
      </p:nvGrpSpPr>
      <p:grpSpPr>
        <a:xfrm>
          <a:off x="0" y="0"/>
          <a:ext cx="0" cy="0"/>
          <a:chOff x="0" y="0"/>
          <a:chExt cx="0" cy="0"/>
        </a:xfrm>
      </p:grpSpPr>
      <p:sp>
        <p:nvSpPr>
          <p:cNvPr id="514" name="Shape 514"/>
          <p:cNvSpPr txBox="1">
            <a:spLocks noGrp="1"/>
          </p:cNvSpPr>
          <p:nvPr>
            <p:ph type="sldNum" idx="4294967295"/>
          </p:nvPr>
        </p:nvSpPr>
        <p:spPr>
          <a:xfrm>
            <a:off x="6553200" y="6356350"/>
            <a:ext cx="2133600" cy="365100"/>
          </a:xfrm>
          <a:prstGeom prst="rect">
            <a:avLst/>
          </a:prstGeom>
        </p:spPr>
        <p:txBody>
          <a:bodyPr wrap="square" lIns="91425" tIns="45700" rIns="91425" bIns="45700" anchor="ctr" anchorCtr="0">
            <a:noAutofit/>
          </a:bodyPr>
          <a:lstStyle/>
          <a:p>
            <a:pPr lvl="0">
              <a:spcBef>
                <a:spcPts val="0"/>
              </a:spcBef>
              <a:buClr>
                <a:srgbClr val="888888"/>
              </a:buClr>
              <a:buSzPct val="25000"/>
              <a:buFont typeface="Calibri"/>
              <a:buNone/>
            </a:pPr>
            <a:fld id="{00000000-1234-1234-1234-123412341234}" type="slidenum">
              <a:rPr lang="en-US"/>
              <a:t>17</a:t>
            </a:fld>
            <a:endParaRPr lang="en-US"/>
          </a:p>
        </p:txBody>
      </p:sp>
      <p:graphicFrame>
        <p:nvGraphicFramePr>
          <p:cNvPr id="515" name="Shape 515"/>
          <p:cNvGraphicFramePr/>
          <p:nvPr>
            <p:extLst>
              <p:ext uri="{D42A27DB-BD31-4B8C-83A1-F6EECF244321}">
                <p14:modId xmlns:p14="http://schemas.microsoft.com/office/powerpoint/2010/main" val="3731735538"/>
              </p:ext>
            </p:extLst>
          </p:nvPr>
        </p:nvGraphicFramePr>
        <p:xfrm>
          <a:off x="902640" y="516871"/>
          <a:ext cx="7500696" cy="5307857"/>
        </p:xfrm>
        <a:graphic>
          <a:graphicData uri="http://schemas.openxmlformats.org/drawingml/2006/table">
            <a:tbl>
              <a:tblPr>
                <a:noFill/>
              </a:tblPr>
              <a:tblGrid>
                <a:gridCol w="3531802">
                  <a:extLst>
                    <a:ext uri="{9D8B030D-6E8A-4147-A177-3AD203B41FA5}">
                      <a16:colId xmlns:a16="http://schemas.microsoft.com/office/drawing/2014/main" val="20000"/>
                    </a:ext>
                  </a:extLst>
                </a:gridCol>
                <a:gridCol w="3968894">
                  <a:extLst>
                    <a:ext uri="{9D8B030D-6E8A-4147-A177-3AD203B41FA5}">
                      <a16:colId xmlns:a16="http://schemas.microsoft.com/office/drawing/2014/main" val="20001"/>
                    </a:ext>
                  </a:extLst>
                </a:gridCol>
              </a:tblGrid>
              <a:tr h="413326">
                <a:tc>
                  <a:txBody>
                    <a:bodyPr/>
                    <a:lstStyle/>
                    <a:p>
                      <a:pPr marL="0" marR="0" lvl="0" indent="0" algn="ctr" rtl="0">
                        <a:lnSpc>
                          <a:spcPct val="100000"/>
                        </a:lnSpc>
                        <a:spcBef>
                          <a:spcPts val="0"/>
                        </a:spcBef>
                        <a:spcAft>
                          <a:spcPts val="0"/>
                        </a:spcAft>
                        <a:buClr>
                          <a:srgbClr val="FFFFFF"/>
                        </a:buClr>
                        <a:buSzPct val="25000"/>
                        <a:buFont typeface="Arial"/>
                        <a:buNone/>
                      </a:pPr>
                      <a:r>
                        <a:rPr lang="en-US" sz="1900" b="1" i="0" u="none" strike="noStrike" cap="none" dirty="0">
                          <a:solidFill>
                            <a:srgbClr val="FFFFFF"/>
                          </a:solidFill>
                          <a:latin typeface="Arial"/>
                          <a:ea typeface="Arial"/>
                          <a:cs typeface="Arial"/>
                          <a:sym typeface="Arial"/>
                        </a:rPr>
                        <a:t>Emotional Brain</a:t>
                      </a:r>
                    </a:p>
                  </a:txBody>
                  <a:tcPr marL="0" marR="0" marT="45725" marB="45725">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38100" cap="flat" cmpd="sng">
                      <a:solidFill>
                        <a:schemeClr val="lt1"/>
                      </a:solidFill>
                      <a:prstDash val="solid"/>
                      <a:round/>
                      <a:headEnd type="none" w="med" len="med"/>
                      <a:tailEnd type="none" w="med" len="med"/>
                    </a:lnB>
                    <a:solidFill>
                      <a:schemeClr val="accent1"/>
                    </a:solidFill>
                  </a:tcPr>
                </a:tc>
                <a:tc>
                  <a:txBody>
                    <a:bodyPr/>
                    <a:lstStyle/>
                    <a:p>
                      <a:pPr marL="0" marR="0" lvl="0" indent="0" algn="ctr" rtl="0">
                        <a:lnSpc>
                          <a:spcPct val="100000"/>
                        </a:lnSpc>
                        <a:spcBef>
                          <a:spcPts val="0"/>
                        </a:spcBef>
                        <a:spcAft>
                          <a:spcPts val="0"/>
                        </a:spcAft>
                        <a:buClr>
                          <a:srgbClr val="FFFFFF"/>
                        </a:buClr>
                        <a:buSzPct val="25000"/>
                        <a:buFont typeface="Arial"/>
                        <a:buNone/>
                      </a:pPr>
                      <a:r>
                        <a:rPr lang="en-US" sz="1900" b="1" i="0" u="none" strike="noStrike" cap="none">
                          <a:solidFill>
                            <a:srgbClr val="FFFFFF"/>
                          </a:solidFill>
                          <a:latin typeface="Arial"/>
                          <a:ea typeface="Arial"/>
                          <a:cs typeface="Arial"/>
                          <a:sym typeface="Arial"/>
                        </a:rPr>
                        <a:t>Rational Brain</a:t>
                      </a:r>
                    </a:p>
                  </a:txBody>
                  <a:tcPr marL="0" marR="0" marT="45725" marB="45725">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38100" cap="flat" cmpd="sng">
                      <a:solidFill>
                        <a:schemeClr val="lt1"/>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726790">
                <a:tc>
                  <a:txBody>
                    <a:bodyPr/>
                    <a:lstStyle/>
                    <a:p>
                      <a:pPr marL="0" marR="0" lvl="0" indent="0" algn="l" rtl="0">
                        <a:lnSpc>
                          <a:spcPct val="100000"/>
                        </a:lnSpc>
                        <a:spcBef>
                          <a:spcPts val="0"/>
                        </a:spcBef>
                        <a:spcAft>
                          <a:spcPts val="0"/>
                        </a:spcAft>
                        <a:buClr>
                          <a:srgbClr val="000000"/>
                        </a:buClr>
                        <a:buSzPct val="25000"/>
                        <a:buFont typeface="Arial"/>
                        <a:buNone/>
                      </a:pPr>
                      <a:r>
                        <a:rPr lang="en-US" sz="1900" b="0" i="0" u="none" strike="noStrike" cap="none">
                          <a:solidFill>
                            <a:srgbClr val="000000"/>
                          </a:solidFill>
                          <a:latin typeface="Arial"/>
                          <a:ea typeface="Arial"/>
                          <a:cs typeface="Arial"/>
                          <a:sym typeface="Arial"/>
                        </a:rPr>
                        <a:t>I can’t miss out</a:t>
                      </a:r>
                    </a:p>
                  </a:txBody>
                  <a:tcPr marL="0" marR="0" marT="45725" marB="45725">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381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E7F3F4"/>
                    </a:solidFill>
                  </a:tcPr>
                </a:tc>
                <a:tc>
                  <a:txBody>
                    <a:bodyPr/>
                    <a:lstStyle/>
                    <a:p>
                      <a:pPr marL="0" marR="0" lvl="0" indent="0" algn="l" rtl="0">
                        <a:lnSpc>
                          <a:spcPct val="100000"/>
                        </a:lnSpc>
                        <a:spcBef>
                          <a:spcPts val="0"/>
                        </a:spcBef>
                        <a:spcAft>
                          <a:spcPts val="0"/>
                        </a:spcAft>
                        <a:buClr>
                          <a:srgbClr val="000000"/>
                        </a:buClr>
                        <a:buSzPct val="25000"/>
                        <a:buFont typeface="Arial"/>
                        <a:buNone/>
                      </a:pPr>
                      <a:r>
                        <a:rPr lang="en-US" sz="1900" b="0" i="0" u="none" strike="noStrike" cap="none">
                          <a:solidFill>
                            <a:srgbClr val="000000"/>
                          </a:solidFill>
                          <a:latin typeface="Arial"/>
                          <a:ea typeface="Arial"/>
                          <a:cs typeface="Arial"/>
                          <a:sym typeface="Arial"/>
                        </a:rPr>
                        <a:t>I made a commitment to the team</a:t>
                      </a:r>
                    </a:p>
                  </a:txBody>
                  <a:tcPr marL="0" marR="0" marT="45725" marB="45725">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381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E7F3F4"/>
                    </a:solidFill>
                  </a:tcPr>
                </a:tc>
                <a:extLst>
                  <a:ext uri="{0D108BD9-81ED-4DB2-BD59-A6C34878D82A}">
                    <a16:rowId xmlns:a16="http://schemas.microsoft.com/office/drawing/2014/main" val="10001"/>
                  </a:ext>
                </a:extLst>
              </a:tr>
              <a:tr h="728495">
                <a:tc>
                  <a:txBody>
                    <a:bodyPr/>
                    <a:lstStyle/>
                    <a:p>
                      <a:pPr marL="0" marR="0" lvl="0" indent="0" algn="l" rtl="0">
                        <a:lnSpc>
                          <a:spcPct val="100000"/>
                        </a:lnSpc>
                        <a:spcBef>
                          <a:spcPts val="0"/>
                        </a:spcBef>
                        <a:spcAft>
                          <a:spcPts val="0"/>
                        </a:spcAft>
                        <a:buClr>
                          <a:srgbClr val="000000"/>
                        </a:buClr>
                        <a:buSzPct val="25000"/>
                        <a:buFont typeface="Arial"/>
                        <a:buNone/>
                      </a:pPr>
                      <a:r>
                        <a:rPr lang="en-US" sz="1900" b="0" i="0" u="none" strike="noStrike" cap="none">
                          <a:solidFill>
                            <a:srgbClr val="000000"/>
                          </a:solidFill>
                          <a:latin typeface="Arial"/>
                          <a:ea typeface="Arial"/>
                          <a:cs typeface="Arial"/>
                          <a:sym typeface="Arial"/>
                        </a:rPr>
                        <a:t>Krystal may be interested in me</a:t>
                      </a:r>
                    </a:p>
                  </a:txBody>
                  <a:tcPr marL="0" marR="0" marT="45725" marB="45725">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F3F9FA"/>
                    </a:solidFill>
                  </a:tcPr>
                </a:tc>
                <a:tc>
                  <a:txBody>
                    <a:bodyPr/>
                    <a:lstStyle/>
                    <a:p>
                      <a:pPr marL="0" marR="0" lvl="0" indent="0" algn="l" rtl="0">
                        <a:lnSpc>
                          <a:spcPct val="100000"/>
                        </a:lnSpc>
                        <a:spcBef>
                          <a:spcPts val="0"/>
                        </a:spcBef>
                        <a:spcAft>
                          <a:spcPts val="0"/>
                        </a:spcAft>
                        <a:buClr>
                          <a:srgbClr val="000000"/>
                        </a:buClr>
                        <a:buSzPct val="25000"/>
                        <a:buFont typeface="Arial"/>
                        <a:buNone/>
                      </a:pPr>
                      <a:r>
                        <a:rPr lang="en-US" sz="1900" b="0" i="0" u="none" strike="noStrike" cap="none">
                          <a:solidFill>
                            <a:srgbClr val="000000"/>
                          </a:solidFill>
                          <a:latin typeface="Arial"/>
                          <a:ea typeface="Arial"/>
                          <a:cs typeface="Arial"/>
                          <a:sym typeface="Arial"/>
                        </a:rPr>
                        <a:t>I am a good player and the team may need me</a:t>
                      </a:r>
                    </a:p>
                  </a:txBody>
                  <a:tcPr marL="0" marR="0" marT="45725" marB="45725">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F3F9FA"/>
                    </a:solidFill>
                  </a:tcPr>
                </a:tc>
                <a:extLst>
                  <a:ext uri="{0D108BD9-81ED-4DB2-BD59-A6C34878D82A}">
                    <a16:rowId xmlns:a16="http://schemas.microsoft.com/office/drawing/2014/main" val="10002"/>
                  </a:ext>
                </a:extLst>
              </a:tr>
              <a:tr h="726790">
                <a:tc>
                  <a:txBody>
                    <a:bodyPr/>
                    <a:lstStyle/>
                    <a:p>
                      <a:pPr marL="0" marR="0" lvl="0" indent="0" algn="l" rtl="0">
                        <a:lnSpc>
                          <a:spcPct val="100000"/>
                        </a:lnSpc>
                        <a:spcBef>
                          <a:spcPts val="0"/>
                        </a:spcBef>
                        <a:spcAft>
                          <a:spcPts val="0"/>
                        </a:spcAft>
                        <a:buClr>
                          <a:srgbClr val="000000"/>
                        </a:buClr>
                        <a:buSzPct val="25000"/>
                        <a:buFont typeface="Arial"/>
                        <a:buNone/>
                      </a:pPr>
                      <a:r>
                        <a:rPr lang="en-US" sz="1900" b="0" i="0" u="none" strike="noStrike" cap="none">
                          <a:solidFill>
                            <a:srgbClr val="000000"/>
                          </a:solidFill>
                          <a:latin typeface="Arial"/>
                          <a:ea typeface="Arial"/>
                          <a:cs typeface="Arial"/>
                          <a:sym typeface="Arial"/>
                        </a:rPr>
                        <a:t>I may never have this opportunity again</a:t>
                      </a:r>
                    </a:p>
                  </a:txBody>
                  <a:tcPr marL="0" marR="0" marT="45725" marB="45725">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E7F3F4"/>
                    </a:solidFill>
                  </a:tcPr>
                </a:tc>
                <a:tc>
                  <a:txBody>
                    <a:bodyPr/>
                    <a:lstStyle/>
                    <a:p>
                      <a:pPr marL="0" marR="0" lvl="0" indent="0" algn="l" rtl="0">
                        <a:lnSpc>
                          <a:spcPct val="100000"/>
                        </a:lnSpc>
                        <a:spcBef>
                          <a:spcPts val="0"/>
                        </a:spcBef>
                        <a:spcAft>
                          <a:spcPts val="0"/>
                        </a:spcAft>
                        <a:buClr>
                          <a:srgbClr val="000000"/>
                        </a:buClr>
                        <a:buSzPct val="25000"/>
                        <a:buFont typeface="Arial"/>
                        <a:buNone/>
                      </a:pPr>
                      <a:r>
                        <a:rPr lang="en-US" sz="1900" b="0" i="0" u="none" strike="noStrike" cap="none">
                          <a:solidFill>
                            <a:srgbClr val="000000"/>
                          </a:solidFill>
                          <a:latin typeface="Arial"/>
                          <a:ea typeface="Arial"/>
                          <a:cs typeface="Arial"/>
                          <a:sym typeface="Arial"/>
                        </a:rPr>
                        <a:t>I could go hang out after work or on the week-end</a:t>
                      </a:r>
                    </a:p>
                  </a:txBody>
                  <a:tcPr marL="0" marR="0" marT="45725" marB="45725">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E7F3F4"/>
                    </a:solidFill>
                  </a:tcPr>
                </a:tc>
                <a:extLst>
                  <a:ext uri="{0D108BD9-81ED-4DB2-BD59-A6C34878D82A}">
                    <a16:rowId xmlns:a16="http://schemas.microsoft.com/office/drawing/2014/main" val="10003"/>
                  </a:ext>
                </a:extLst>
              </a:tr>
              <a:tr h="1355352">
                <a:tc>
                  <a:txBody>
                    <a:bodyPr/>
                    <a:lstStyle/>
                    <a:p>
                      <a:pPr marL="0" marR="0" lvl="0" indent="0" algn="l" rtl="0">
                        <a:lnSpc>
                          <a:spcPct val="100000"/>
                        </a:lnSpc>
                        <a:spcBef>
                          <a:spcPts val="0"/>
                        </a:spcBef>
                        <a:spcAft>
                          <a:spcPts val="0"/>
                        </a:spcAft>
                        <a:buClr>
                          <a:srgbClr val="000000"/>
                        </a:buClr>
                        <a:buSzPct val="25000"/>
                        <a:buFont typeface="Arial"/>
                        <a:buNone/>
                      </a:pPr>
                      <a:r>
                        <a:rPr lang="en-US" sz="1900" b="0" i="0" u="none" strike="noStrike" cap="none" dirty="0">
                          <a:solidFill>
                            <a:srgbClr val="000000"/>
                          </a:solidFill>
                          <a:latin typeface="Arial"/>
                          <a:ea typeface="Arial"/>
                          <a:cs typeface="Arial"/>
                          <a:sym typeface="Arial"/>
                        </a:rPr>
                        <a:t>This is going to be the best night of the summer – and I will miss it </a:t>
                      </a:r>
                    </a:p>
                  </a:txBody>
                  <a:tcPr marL="0" marR="0" marT="45725" marB="45725">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F3F9FA"/>
                    </a:solidFill>
                  </a:tcPr>
                </a:tc>
                <a:tc>
                  <a:txBody>
                    <a:bodyPr/>
                    <a:lstStyle/>
                    <a:p>
                      <a:pPr marL="0" marR="0" lvl="0" indent="0" algn="l" rtl="0">
                        <a:lnSpc>
                          <a:spcPct val="100000"/>
                        </a:lnSpc>
                        <a:spcBef>
                          <a:spcPts val="0"/>
                        </a:spcBef>
                        <a:spcAft>
                          <a:spcPts val="0"/>
                        </a:spcAft>
                        <a:buClr>
                          <a:srgbClr val="000000"/>
                        </a:buClr>
                        <a:buSzPct val="25000"/>
                        <a:buFont typeface="Arial"/>
                        <a:buNone/>
                      </a:pPr>
                      <a:r>
                        <a:rPr lang="en-US" sz="1900" b="0" i="0" u="none" strike="noStrike" cap="none">
                          <a:solidFill>
                            <a:srgbClr val="000000"/>
                          </a:solidFill>
                          <a:latin typeface="Arial"/>
                          <a:ea typeface="Arial"/>
                          <a:cs typeface="Arial"/>
                          <a:sym typeface="Arial"/>
                        </a:rPr>
                        <a:t>What would my coach think if I just skipped out on the game – He has higher expectations of me</a:t>
                      </a:r>
                    </a:p>
                  </a:txBody>
                  <a:tcPr marL="0" marR="0" marT="45725" marB="45725">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F3F9FA"/>
                    </a:solidFill>
                  </a:tcPr>
                </a:tc>
                <a:extLst>
                  <a:ext uri="{0D108BD9-81ED-4DB2-BD59-A6C34878D82A}">
                    <a16:rowId xmlns:a16="http://schemas.microsoft.com/office/drawing/2014/main" val="10004"/>
                  </a:ext>
                </a:extLst>
              </a:tr>
              <a:tr h="1357104">
                <a:tc>
                  <a:txBody>
                    <a:bodyPr/>
                    <a:lstStyle/>
                    <a:p>
                      <a:pPr marL="0" marR="0" lvl="0" indent="0" algn="l" rtl="0">
                        <a:lnSpc>
                          <a:spcPct val="100000"/>
                        </a:lnSpc>
                        <a:spcBef>
                          <a:spcPts val="0"/>
                        </a:spcBef>
                        <a:spcAft>
                          <a:spcPts val="0"/>
                        </a:spcAft>
                        <a:buClr>
                          <a:srgbClr val="000000"/>
                        </a:buClr>
                        <a:buSzPct val="25000"/>
                        <a:buFont typeface="Arial"/>
                        <a:buNone/>
                      </a:pPr>
                      <a:r>
                        <a:rPr lang="en-US" sz="1900" b="0" i="0" u="none" strike="noStrike" cap="none">
                          <a:solidFill>
                            <a:srgbClr val="000000"/>
                          </a:solidFill>
                          <a:latin typeface="Arial"/>
                          <a:ea typeface="Arial"/>
                          <a:cs typeface="Arial"/>
                          <a:sym typeface="Arial"/>
                        </a:rPr>
                        <a:t>No one will miss me at the game  – we have too many players anyway</a:t>
                      </a:r>
                    </a:p>
                  </a:txBody>
                  <a:tcPr marL="0" marR="0" marT="45725" marB="45725">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E7F3F4"/>
                    </a:solidFill>
                  </a:tcPr>
                </a:tc>
                <a:tc>
                  <a:txBody>
                    <a:bodyPr/>
                    <a:lstStyle/>
                    <a:p>
                      <a:pPr marL="0" marR="0" lvl="0" indent="0" algn="l" rtl="0">
                        <a:lnSpc>
                          <a:spcPct val="100000"/>
                        </a:lnSpc>
                        <a:spcBef>
                          <a:spcPts val="0"/>
                        </a:spcBef>
                        <a:spcAft>
                          <a:spcPts val="0"/>
                        </a:spcAft>
                        <a:buClr>
                          <a:srgbClr val="000000"/>
                        </a:buClr>
                        <a:buSzPct val="25000"/>
                        <a:buFont typeface="Arial"/>
                        <a:buNone/>
                      </a:pPr>
                      <a:r>
                        <a:rPr lang="en-US" sz="1900" b="0" i="0" u="none" strike="noStrike" cap="none" dirty="0">
                          <a:solidFill>
                            <a:srgbClr val="000000"/>
                          </a:solidFill>
                          <a:latin typeface="Arial"/>
                          <a:ea typeface="Arial"/>
                          <a:cs typeface="Arial"/>
                          <a:sym typeface="Arial"/>
                        </a:rPr>
                        <a:t>I could mess up this chance for a day with my friends – doesn’t sound right</a:t>
                      </a:r>
                    </a:p>
                  </a:txBody>
                  <a:tcPr marL="0" marR="0" marT="45725" marB="45725">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E7F3F4"/>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7666264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sp>
        <p:nvSpPr>
          <p:cNvPr id="521" name="Shape 521"/>
          <p:cNvSpPr txBox="1">
            <a:spLocks noGrp="1"/>
          </p:cNvSpPr>
          <p:nvPr>
            <p:ph type="sldNum" idx="4294967295"/>
          </p:nvPr>
        </p:nvSpPr>
        <p:spPr>
          <a:xfrm>
            <a:off x="6553200" y="6356350"/>
            <a:ext cx="2133600" cy="365100"/>
          </a:xfrm>
          <a:prstGeom prst="rect">
            <a:avLst/>
          </a:prstGeom>
        </p:spPr>
        <p:txBody>
          <a:bodyPr wrap="square" lIns="91425" tIns="45700" rIns="91425" bIns="45700" anchor="ctr" anchorCtr="0">
            <a:noAutofit/>
          </a:bodyPr>
          <a:lstStyle/>
          <a:p>
            <a:pPr lvl="0">
              <a:spcBef>
                <a:spcPts val="0"/>
              </a:spcBef>
              <a:buClr>
                <a:srgbClr val="888888"/>
              </a:buClr>
              <a:buSzPct val="25000"/>
              <a:buFont typeface="Calibri"/>
              <a:buNone/>
            </a:pPr>
            <a:fld id="{00000000-1234-1234-1234-123412341234}" type="slidenum">
              <a:rPr lang="en-US"/>
              <a:t>18</a:t>
            </a:fld>
            <a:endParaRPr lang="en-US"/>
          </a:p>
        </p:txBody>
      </p:sp>
      <p:pic>
        <p:nvPicPr>
          <p:cNvPr id="522" name="Shape 522" descr="https://img0.etsystatic.com/105/0/9284163/il_fullxfull.859195048_dv2w.jpg"/>
          <p:cNvPicPr preferRelativeResize="0"/>
          <p:nvPr/>
        </p:nvPicPr>
        <p:blipFill rotWithShape="1">
          <a:blip r:embed="rId3">
            <a:alphaModFix/>
          </a:blip>
          <a:srcRect l="5994" t="16001" r="5454" b="13999"/>
          <a:stretch/>
        </p:blipFill>
        <p:spPr>
          <a:xfrm>
            <a:off x="1986948" y="635573"/>
            <a:ext cx="5085826" cy="4021076"/>
          </a:xfrm>
          <a:prstGeom prst="rect">
            <a:avLst/>
          </a:prstGeom>
          <a:noFill/>
          <a:ln>
            <a:noFill/>
          </a:ln>
        </p:spPr>
      </p:pic>
      <p:sp>
        <p:nvSpPr>
          <p:cNvPr id="523" name="Shape 523"/>
          <p:cNvSpPr txBox="1"/>
          <p:nvPr/>
        </p:nvSpPr>
        <p:spPr>
          <a:xfrm>
            <a:off x="1020275" y="4494450"/>
            <a:ext cx="7758300" cy="1790400"/>
          </a:xfrm>
          <a:prstGeom prst="rect">
            <a:avLst/>
          </a:prstGeom>
          <a:noFill/>
          <a:ln>
            <a:noFill/>
          </a:ln>
        </p:spPr>
        <p:txBody>
          <a:bodyPr wrap="square" lIns="91425" tIns="91425" rIns="91425" bIns="91425" anchor="ctr" anchorCtr="0">
            <a:noAutofit/>
          </a:bodyPr>
          <a:lstStyle/>
          <a:p>
            <a:pPr lvl="0" rtl="0">
              <a:spcBef>
                <a:spcPts val="0"/>
              </a:spcBef>
              <a:buNone/>
            </a:pPr>
            <a:r>
              <a:rPr lang="en-US" sz="3600">
                <a:solidFill>
                  <a:schemeClr val="dk1"/>
                </a:solidFill>
              </a:rPr>
              <a:t>SO. . . . . What’s a coach to do?</a:t>
            </a:r>
          </a:p>
        </p:txBody>
      </p:sp>
    </p:spTree>
    <p:extLst>
      <p:ext uri="{BB962C8B-B14F-4D97-AF65-F5344CB8AC3E}">
        <p14:creationId xmlns:p14="http://schemas.microsoft.com/office/powerpoint/2010/main" val="17741592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513"/>
        <p:cNvGrpSpPr/>
        <p:nvPr/>
      </p:nvGrpSpPr>
      <p:grpSpPr>
        <a:xfrm>
          <a:off x="0" y="0"/>
          <a:ext cx="0" cy="0"/>
          <a:chOff x="0" y="0"/>
          <a:chExt cx="0" cy="0"/>
        </a:xfrm>
      </p:grpSpPr>
      <p:sp>
        <p:nvSpPr>
          <p:cNvPr id="514" name="Shape 514"/>
          <p:cNvSpPr txBox="1">
            <a:spLocks noGrp="1"/>
          </p:cNvSpPr>
          <p:nvPr>
            <p:ph type="sldNum" idx="4294967295"/>
          </p:nvPr>
        </p:nvSpPr>
        <p:spPr>
          <a:xfrm>
            <a:off x="6553200" y="6356350"/>
            <a:ext cx="2133600" cy="365100"/>
          </a:xfrm>
          <a:prstGeom prst="rect">
            <a:avLst/>
          </a:prstGeom>
        </p:spPr>
        <p:txBody>
          <a:bodyPr wrap="square" lIns="91425" tIns="45700" rIns="91425" bIns="45700" anchor="ctr" anchorCtr="0">
            <a:noAutofit/>
          </a:bodyPr>
          <a:lstStyle/>
          <a:p>
            <a:pPr lvl="0">
              <a:spcBef>
                <a:spcPts val="0"/>
              </a:spcBef>
              <a:buClr>
                <a:srgbClr val="888888"/>
              </a:buClr>
              <a:buSzPct val="25000"/>
              <a:buFont typeface="Calibri"/>
              <a:buNone/>
            </a:pPr>
            <a:fld id="{00000000-1234-1234-1234-123412341234}" type="slidenum">
              <a:rPr lang="en-US"/>
              <a:t>19</a:t>
            </a:fld>
            <a:endParaRPr lang="en-US"/>
          </a:p>
        </p:txBody>
      </p:sp>
      <p:graphicFrame>
        <p:nvGraphicFramePr>
          <p:cNvPr id="515" name="Shape 515"/>
          <p:cNvGraphicFramePr/>
          <p:nvPr>
            <p:extLst>
              <p:ext uri="{D42A27DB-BD31-4B8C-83A1-F6EECF244321}">
                <p14:modId xmlns:p14="http://schemas.microsoft.com/office/powerpoint/2010/main" val="3835822455"/>
              </p:ext>
            </p:extLst>
          </p:nvPr>
        </p:nvGraphicFramePr>
        <p:xfrm>
          <a:off x="630936" y="1166095"/>
          <a:ext cx="7927848" cy="1981220"/>
        </p:xfrm>
        <a:graphic>
          <a:graphicData uri="http://schemas.openxmlformats.org/drawingml/2006/table">
            <a:tbl>
              <a:tblPr>
                <a:noFill/>
              </a:tblPr>
              <a:tblGrid>
                <a:gridCol w="3853489">
                  <a:extLst>
                    <a:ext uri="{9D8B030D-6E8A-4147-A177-3AD203B41FA5}">
                      <a16:colId xmlns:a16="http://schemas.microsoft.com/office/drawing/2014/main" val="20000"/>
                    </a:ext>
                  </a:extLst>
                </a:gridCol>
                <a:gridCol w="4074359">
                  <a:extLst>
                    <a:ext uri="{9D8B030D-6E8A-4147-A177-3AD203B41FA5}">
                      <a16:colId xmlns:a16="http://schemas.microsoft.com/office/drawing/2014/main" val="20001"/>
                    </a:ext>
                  </a:extLst>
                </a:gridCol>
              </a:tblGrid>
              <a:tr h="413326">
                <a:tc>
                  <a:txBody>
                    <a:bodyPr/>
                    <a:lstStyle/>
                    <a:p>
                      <a:pPr marL="0" marR="0" lvl="0" indent="0" algn="ctr" rtl="0">
                        <a:lnSpc>
                          <a:spcPct val="100000"/>
                        </a:lnSpc>
                        <a:spcBef>
                          <a:spcPts val="0"/>
                        </a:spcBef>
                        <a:spcAft>
                          <a:spcPts val="0"/>
                        </a:spcAft>
                        <a:buClr>
                          <a:srgbClr val="FFFFFF"/>
                        </a:buClr>
                        <a:buSzPct val="25000"/>
                        <a:buFont typeface="Arial"/>
                        <a:buNone/>
                      </a:pPr>
                      <a:r>
                        <a:rPr lang="en-US" sz="1900" b="1" i="0" u="none" strike="noStrike" cap="none" dirty="0">
                          <a:solidFill>
                            <a:srgbClr val="FFFFFF"/>
                          </a:solidFill>
                          <a:latin typeface="Arial"/>
                          <a:ea typeface="Arial"/>
                          <a:cs typeface="Arial"/>
                          <a:sym typeface="Arial"/>
                        </a:rPr>
                        <a:t>Performance-Based</a:t>
                      </a:r>
                      <a:r>
                        <a:rPr lang="en-US" sz="1900" b="1" i="0" u="none" strike="noStrike" cap="none" baseline="0" dirty="0">
                          <a:solidFill>
                            <a:srgbClr val="FFFFFF"/>
                          </a:solidFill>
                          <a:latin typeface="Arial"/>
                          <a:ea typeface="Arial"/>
                          <a:cs typeface="Arial"/>
                          <a:sym typeface="Arial"/>
                        </a:rPr>
                        <a:t> Sports Development</a:t>
                      </a:r>
                      <a:endParaRPr lang="en-US" sz="1900" b="1" i="0" u="none" strike="noStrike" cap="none" dirty="0">
                        <a:solidFill>
                          <a:srgbClr val="FFFFFF"/>
                        </a:solidFill>
                        <a:latin typeface="Arial"/>
                        <a:ea typeface="Arial"/>
                        <a:cs typeface="Arial"/>
                        <a:sym typeface="Arial"/>
                      </a:endParaRPr>
                    </a:p>
                  </a:txBody>
                  <a:tcPr marL="0" marR="0" marT="45725" marB="45725">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38100" cap="flat" cmpd="sng">
                      <a:solidFill>
                        <a:schemeClr val="lt1"/>
                      </a:solidFill>
                      <a:prstDash val="solid"/>
                      <a:round/>
                      <a:headEnd type="none" w="med" len="med"/>
                      <a:tailEnd type="none" w="med" len="med"/>
                    </a:lnB>
                    <a:solidFill>
                      <a:schemeClr val="accent1"/>
                    </a:solidFill>
                  </a:tcPr>
                </a:tc>
                <a:tc>
                  <a:txBody>
                    <a:bodyPr/>
                    <a:lstStyle/>
                    <a:p>
                      <a:pPr marL="0" marR="0" lvl="0" indent="0" algn="ctr" rtl="0">
                        <a:lnSpc>
                          <a:spcPct val="100000"/>
                        </a:lnSpc>
                        <a:spcBef>
                          <a:spcPts val="0"/>
                        </a:spcBef>
                        <a:spcAft>
                          <a:spcPts val="0"/>
                        </a:spcAft>
                        <a:buClr>
                          <a:srgbClr val="FFFFFF"/>
                        </a:buClr>
                        <a:buSzPct val="25000"/>
                        <a:buFont typeface="Arial"/>
                        <a:buNone/>
                      </a:pPr>
                      <a:r>
                        <a:rPr lang="en-US" sz="1900" b="1" i="0" u="none" strike="noStrike" cap="none" dirty="0">
                          <a:solidFill>
                            <a:srgbClr val="FFFFFF"/>
                          </a:solidFill>
                          <a:latin typeface="Arial"/>
                          <a:ea typeface="Arial"/>
                          <a:cs typeface="Arial"/>
                          <a:sym typeface="Arial"/>
                        </a:rPr>
                        <a:t>Sports-Based Youth Development</a:t>
                      </a:r>
                    </a:p>
                  </a:txBody>
                  <a:tcPr marL="0" marR="0" marT="45725" marB="45725">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12700" cap="flat" cmpd="sng">
                      <a:solidFill>
                        <a:schemeClr val="lt1"/>
                      </a:solidFill>
                      <a:prstDash val="solid"/>
                      <a:round/>
                      <a:headEnd type="none" w="med" len="med"/>
                      <a:tailEnd type="none" w="med" len="med"/>
                    </a:lnT>
                    <a:lnB w="38100" cap="flat" cmpd="sng">
                      <a:solidFill>
                        <a:schemeClr val="lt1"/>
                      </a:solidFill>
                      <a:prstDash val="solid"/>
                      <a:round/>
                      <a:headEnd type="none" w="med" len="med"/>
                      <a:tailEnd type="none" w="med" len="med"/>
                    </a:lnB>
                    <a:solidFill>
                      <a:schemeClr val="accent1"/>
                    </a:solidFill>
                  </a:tcPr>
                </a:tc>
                <a:extLst>
                  <a:ext uri="{0D108BD9-81ED-4DB2-BD59-A6C34878D82A}">
                    <a16:rowId xmlns:a16="http://schemas.microsoft.com/office/drawing/2014/main" val="10000"/>
                  </a:ext>
                </a:extLst>
              </a:tr>
              <a:tr h="726790">
                <a:tc>
                  <a:txBody>
                    <a:bodyPr/>
                    <a:lstStyle/>
                    <a:p>
                      <a:pPr marL="0" marR="0" lvl="0" indent="0" algn="l" rtl="0">
                        <a:lnSpc>
                          <a:spcPct val="100000"/>
                        </a:lnSpc>
                        <a:spcBef>
                          <a:spcPts val="0"/>
                        </a:spcBef>
                        <a:spcAft>
                          <a:spcPts val="0"/>
                        </a:spcAft>
                        <a:buClr>
                          <a:srgbClr val="000000"/>
                        </a:buClr>
                        <a:buSzPct val="25000"/>
                        <a:buFont typeface="Arial"/>
                        <a:buNone/>
                      </a:pPr>
                      <a:r>
                        <a:rPr lang="en-US" sz="1900" b="0" i="0" u="none" strike="noStrike" cap="none" dirty="0">
                          <a:solidFill>
                            <a:srgbClr val="000000"/>
                          </a:solidFill>
                          <a:latin typeface="Arial"/>
                          <a:ea typeface="Arial"/>
                          <a:cs typeface="Arial"/>
                          <a:sym typeface="Arial"/>
                        </a:rPr>
                        <a:t>Focused</a:t>
                      </a:r>
                      <a:r>
                        <a:rPr lang="en-US" sz="1900" b="0" i="0" u="none" strike="noStrike" cap="none" baseline="0" dirty="0">
                          <a:solidFill>
                            <a:srgbClr val="000000"/>
                          </a:solidFill>
                          <a:latin typeface="Arial"/>
                          <a:ea typeface="Arial"/>
                          <a:cs typeface="Arial"/>
                          <a:sym typeface="Arial"/>
                        </a:rPr>
                        <a:t> on improving   performance</a:t>
                      </a:r>
                      <a:endParaRPr lang="en-US" sz="1900" b="0" i="0" u="none" strike="noStrike" cap="none" dirty="0">
                        <a:solidFill>
                          <a:srgbClr val="000000"/>
                        </a:solidFill>
                        <a:latin typeface="Arial"/>
                        <a:ea typeface="Arial"/>
                        <a:cs typeface="Arial"/>
                        <a:sym typeface="Arial"/>
                      </a:endParaRPr>
                    </a:p>
                  </a:txBody>
                  <a:tcPr marL="0" marR="0" marT="45725" marB="45725">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381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E7F3F4"/>
                    </a:solidFill>
                  </a:tcPr>
                </a:tc>
                <a:tc>
                  <a:txBody>
                    <a:bodyPr/>
                    <a:lstStyle/>
                    <a:p>
                      <a:pPr marL="76200" lvl="0" indent="0" rtl="0">
                        <a:spcBef>
                          <a:spcPts val="0"/>
                        </a:spcBef>
                        <a:buSzPct val="100000"/>
                        <a:buFont typeface="Open Sans"/>
                        <a:buNone/>
                      </a:pPr>
                      <a:r>
                        <a:rPr lang="en-US" sz="2000" dirty="0">
                          <a:latin typeface="Open Sans"/>
                          <a:ea typeface="Open Sans"/>
                          <a:cs typeface="Open Sans"/>
                          <a:sym typeface="Open Sans"/>
                        </a:rPr>
                        <a:t>Focused on growing competence, confidence, caring/compassion, character, connection, and community in young people</a:t>
                      </a:r>
                    </a:p>
                  </a:txBody>
                  <a:tcPr marL="0" marR="0" marT="45725" marB="45725">
                    <a:lnL w="12700" cap="flat" cmpd="sng">
                      <a:solidFill>
                        <a:schemeClr val="lt1"/>
                      </a:solidFill>
                      <a:prstDash val="solid"/>
                      <a:round/>
                      <a:headEnd type="none" w="med" len="med"/>
                      <a:tailEnd type="none" w="med" len="med"/>
                    </a:lnL>
                    <a:lnR w="12700" cap="flat" cmpd="sng">
                      <a:solidFill>
                        <a:schemeClr val="lt1"/>
                      </a:solidFill>
                      <a:prstDash val="solid"/>
                      <a:round/>
                      <a:headEnd type="none" w="med" len="med"/>
                      <a:tailEnd type="none" w="med" len="med"/>
                    </a:lnR>
                    <a:lnT w="38100" cap="flat" cmpd="sng">
                      <a:solidFill>
                        <a:schemeClr val="lt1"/>
                      </a:solidFill>
                      <a:prstDash val="solid"/>
                      <a:round/>
                      <a:headEnd type="none" w="med" len="med"/>
                      <a:tailEnd type="none" w="med" len="med"/>
                    </a:lnT>
                    <a:lnB w="12700" cap="flat" cmpd="sng">
                      <a:solidFill>
                        <a:schemeClr val="lt1"/>
                      </a:solidFill>
                      <a:prstDash val="solid"/>
                      <a:round/>
                      <a:headEnd type="none" w="med" len="med"/>
                      <a:tailEnd type="none" w="med" len="med"/>
                    </a:lnB>
                    <a:solidFill>
                      <a:srgbClr val="E7F3F4"/>
                    </a:solidFill>
                  </a:tcPr>
                </a:tc>
                <a:extLst>
                  <a:ext uri="{0D108BD9-81ED-4DB2-BD59-A6C34878D82A}">
                    <a16:rowId xmlns:a16="http://schemas.microsoft.com/office/drawing/2014/main" val="10001"/>
                  </a:ext>
                </a:extLst>
              </a:tr>
            </a:tbl>
          </a:graphicData>
        </a:graphic>
      </p:graphicFrame>
      <p:pic>
        <p:nvPicPr>
          <p:cNvPr id="4" name="Shape 530"/>
          <p:cNvPicPr preferRelativeResize="0"/>
          <p:nvPr/>
        </p:nvPicPr>
        <p:blipFill>
          <a:blip r:embed="rId3">
            <a:alphaModFix/>
          </a:blip>
          <a:stretch>
            <a:fillRect/>
          </a:stretch>
        </p:blipFill>
        <p:spPr>
          <a:xfrm>
            <a:off x="3074733" y="3660699"/>
            <a:ext cx="2857500" cy="1905000"/>
          </a:xfrm>
          <a:prstGeom prst="rect">
            <a:avLst/>
          </a:prstGeom>
          <a:noFill/>
          <a:ln>
            <a:noFill/>
          </a:ln>
        </p:spPr>
      </p:pic>
    </p:spTree>
    <p:extLst>
      <p:ext uri="{BB962C8B-B14F-4D97-AF65-F5344CB8AC3E}">
        <p14:creationId xmlns:p14="http://schemas.microsoft.com/office/powerpoint/2010/main" val="31259756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pic>
        <p:nvPicPr>
          <p:cNvPr id="153" name="Shape 153"/>
          <p:cNvPicPr preferRelativeResize="0"/>
          <p:nvPr/>
        </p:nvPicPr>
        <p:blipFill rotWithShape="1">
          <a:blip r:embed="rId3">
            <a:alphaModFix/>
          </a:blip>
          <a:srcRect/>
          <a:stretch/>
        </p:blipFill>
        <p:spPr>
          <a:xfrm rot="-1013868">
            <a:off x="1883884" y="1109880"/>
            <a:ext cx="5127042" cy="3657291"/>
          </a:xfrm>
          <a:prstGeom prst="rect">
            <a:avLst/>
          </a:prstGeom>
          <a:noFill/>
          <a:ln>
            <a:noFill/>
          </a:ln>
        </p:spPr>
      </p:pic>
      <p:sp>
        <p:nvSpPr>
          <p:cNvPr id="154" name="Shape 154"/>
          <p:cNvSpPr txBox="1"/>
          <p:nvPr/>
        </p:nvSpPr>
        <p:spPr>
          <a:xfrm>
            <a:off x="5078340" y="5028499"/>
            <a:ext cx="3797808" cy="58477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3200" dirty="0">
                <a:solidFill>
                  <a:schemeClr val="dk1"/>
                </a:solidFill>
                <a:latin typeface="Calibri"/>
                <a:ea typeface="Calibri"/>
                <a:cs typeface="Calibri"/>
                <a:sym typeface="Calibri"/>
              </a:rPr>
              <a:t>Who’s in the room?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1" name="Shape 311"/>
          <p:cNvSpPr/>
          <p:nvPr/>
        </p:nvSpPr>
        <p:spPr>
          <a:xfrm>
            <a:off x="1447800" y="2133600"/>
            <a:ext cx="6172199" cy="2554544"/>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3200">
                <a:solidFill>
                  <a:schemeClr val="dk1"/>
                </a:solidFill>
                <a:latin typeface="Calibri"/>
                <a:ea typeface="Calibri"/>
                <a:cs typeface="Calibri"/>
                <a:sym typeface="Calibri"/>
              </a:rPr>
              <a:t>“Developmental relationships are close connections that powerfully and positively shape young people’s identities and help them develop thriving mindsets”</a:t>
            </a:r>
          </a:p>
        </p:txBody>
      </p:sp>
      <p:pic>
        <p:nvPicPr>
          <p:cNvPr id="312" name="Shape 312"/>
          <p:cNvPicPr preferRelativeResize="0"/>
          <p:nvPr/>
        </p:nvPicPr>
        <p:blipFill rotWithShape="1">
          <a:blip r:embed="rId3">
            <a:alphaModFix/>
          </a:blip>
          <a:srcRect/>
          <a:stretch/>
        </p:blipFill>
        <p:spPr>
          <a:xfrm>
            <a:off x="762000" y="762000"/>
            <a:ext cx="1789176" cy="541593"/>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Shape 318"/>
          <p:cNvSpPr txBox="1">
            <a:spLocks noGrp="1"/>
          </p:cNvSpPr>
          <p:nvPr>
            <p:ph type="title"/>
          </p:nvPr>
        </p:nvSpPr>
        <p:spPr>
          <a:xfrm>
            <a:off x="-228600" y="152400"/>
            <a:ext cx="3886200" cy="838199"/>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0" i="0" u="none" strike="noStrike" cap="none">
                <a:solidFill>
                  <a:schemeClr val="dk1"/>
                </a:solidFill>
                <a:latin typeface="Calibri"/>
                <a:ea typeface="Calibri"/>
                <a:cs typeface="Calibri"/>
                <a:sym typeface="Calibri"/>
              </a:rPr>
              <a:t>Youth Voice </a:t>
            </a:r>
          </a:p>
        </p:txBody>
      </p:sp>
      <p:pic>
        <p:nvPicPr>
          <p:cNvPr id="319" name="Shape 319" descr="http://gradnation.org/sites/default/files/dqom_hires_cover.jpg"/>
          <p:cNvPicPr preferRelativeResize="0"/>
          <p:nvPr/>
        </p:nvPicPr>
        <p:blipFill rotWithShape="1">
          <a:blip r:embed="rId3">
            <a:alphaModFix/>
          </a:blip>
          <a:srcRect/>
          <a:stretch/>
        </p:blipFill>
        <p:spPr>
          <a:xfrm>
            <a:off x="3108960" y="1133856"/>
            <a:ext cx="2974846" cy="3938015"/>
          </a:xfrm>
          <a:prstGeom prst="rect">
            <a:avLst/>
          </a:prstGeom>
          <a:noFill/>
          <a:ln w="9525" cap="flat" cmpd="sng">
            <a:solidFill>
              <a:schemeClr val="dk1"/>
            </a:solidFill>
            <a:prstDash val="solid"/>
            <a:miter/>
            <a:headEnd type="none" w="med" len="med"/>
            <a:tailEnd type="none" w="med" len="med"/>
          </a:ln>
        </p:spPr>
      </p:pic>
      <p:pic>
        <p:nvPicPr>
          <p:cNvPr id="320" name="Shape 320" descr="https://yt3.ggpht.com/-ydb9pdYSdjs/AAAAAAAAAAI/AAAAAAAAAAA/CoQYa4_y5fw/s88-c-k-no-rj-c0xffffff/photo.jpg"/>
          <p:cNvPicPr preferRelativeResize="0"/>
          <p:nvPr/>
        </p:nvPicPr>
        <p:blipFill rotWithShape="1">
          <a:blip r:embed="rId4">
            <a:alphaModFix/>
          </a:blip>
          <a:srcRect/>
          <a:stretch/>
        </p:blipFill>
        <p:spPr>
          <a:xfrm>
            <a:off x="7872984" y="4473046"/>
            <a:ext cx="838199" cy="838199"/>
          </a:xfrm>
          <a:prstGeom prst="rect">
            <a:avLst/>
          </a:prstGeom>
          <a:noFill/>
          <a:ln>
            <a:noFill/>
          </a:ln>
        </p:spPr>
      </p:pic>
      <p:sp>
        <p:nvSpPr>
          <p:cNvPr id="321" name="Shape 321"/>
          <p:cNvSpPr txBox="1"/>
          <p:nvPr/>
        </p:nvSpPr>
        <p:spPr>
          <a:xfrm>
            <a:off x="2066544" y="5311245"/>
            <a:ext cx="5394959" cy="92332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u="sng" dirty="0">
                <a:solidFill>
                  <a:schemeClr val="hlink"/>
                </a:solidFill>
                <a:latin typeface="Calibri"/>
                <a:ea typeface="Calibri"/>
                <a:cs typeface="Calibri"/>
                <a:sym typeface="Calibri"/>
                <a:hlinkClick r:id="rId5"/>
              </a:rPr>
              <a:t>https://www.youtube.com/watch?v=vpFG6mNAkAc</a:t>
            </a:r>
          </a:p>
          <a:p>
            <a:pPr marL="0" marR="0" lvl="0" indent="0" algn="l" rtl="0">
              <a:spcBef>
                <a:spcPts val="0"/>
              </a:spcBef>
              <a:buNone/>
            </a:pPr>
            <a:endParaRPr sz="1800" dirty="0">
              <a:solidFill>
                <a:schemeClr val="dk1"/>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Shape 327"/>
          <p:cNvSpPr txBox="1">
            <a:spLocks noGrp="1"/>
          </p:cNvSpPr>
          <p:nvPr>
            <p:ph type="title"/>
          </p:nvPr>
        </p:nvSpPr>
        <p:spPr>
          <a:xfrm>
            <a:off x="76200" y="304800"/>
            <a:ext cx="7086600"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Calibri"/>
              <a:buNone/>
            </a:pPr>
            <a:r>
              <a:rPr lang="en-US" sz="4400" b="0" i="0" u="none" strike="noStrike" cap="none">
                <a:solidFill>
                  <a:schemeClr val="dk1"/>
                </a:solidFill>
                <a:latin typeface="Calibri"/>
                <a:ea typeface="Calibri"/>
                <a:cs typeface="Calibri"/>
                <a:sym typeface="Calibri"/>
              </a:rPr>
              <a:t>What did you hear?</a:t>
            </a:r>
          </a:p>
        </p:txBody>
      </p:sp>
      <p:sp>
        <p:nvSpPr>
          <p:cNvPr id="328" name="Shape 328" descr="Image result for listen"/>
          <p:cNvSpPr/>
          <p:nvPr/>
        </p:nvSpPr>
        <p:spPr>
          <a:xfrm>
            <a:off x="176213" y="-182563"/>
            <a:ext cx="304799" cy="304801"/>
          </a:xfrm>
          <a:prstGeom prst="rect">
            <a:avLst/>
          </a:prstGeom>
          <a:noFill/>
          <a:ln>
            <a:noFill/>
          </a:ln>
        </p:spPr>
        <p:txBody>
          <a:bodyPr lIns="91425" tIns="45700" rIns="91425" bIns="4570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sp>
        <p:nvSpPr>
          <p:cNvPr id="329" name="Shape 329" descr="Image result for listen"/>
          <p:cNvSpPr/>
          <p:nvPr/>
        </p:nvSpPr>
        <p:spPr>
          <a:xfrm>
            <a:off x="176213" y="-182563"/>
            <a:ext cx="304799" cy="304801"/>
          </a:xfrm>
          <a:prstGeom prst="rect">
            <a:avLst/>
          </a:prstGeom>
          <a:noFill/>
          <a:ln>
            <a:noFill/>
          </a:ln>
        </p:spPr>
        <p:txBody>
          <a:bodyPr lIns="91425" tIns="45700" rIns="91425" bIns="45700" anchor="t" anchorCtr="0">
            <a:noAutofit/>
          </a:bodyPr>
          <a:lstStyle/>
          <a:p>
            <a:pPr marL="0" marR="0" lvl="0" indent="0" algn="l" rtl="0">
              <a:spcBef>
                <a:spcPts val="0"/>
              </a:spcBef>
              <a:buNone/>
            </a:pPr>
            <a:endParaRPr sz="1800">
              <a:solidFill>
                <a:schemeClr val="dk1"/>
              </a:solidFill>
              <a:latin typeface="Calibri"/>
              <a:ea typeface="Calibri"/>
              <a:cs typeface="Calibri"/>
              <a:sym typeface="Calibri"/>
            </a:endParaRPr>
          </a:p>
        </p:txBody>
      </p:sp>
      <p:pic>
        <p:nvPicPr>
          <p:cNvPr id="330" name="Shape 330" descr="http://thescientificparent.org/wp-content/uploads/2015/03/Greenburg-Autism-Speaks-Listen.png"/>
          <p:cNvPicPr preferRelativeResize="0"/>
          <p:nvPr/>
        </p:nvPicPr>
        <p:blipFill rotWithShape="1">
          <a:blip r:embed="rId3">
            <a:alphaModFix/>
          </a:blip>
          <a:srcRect/>
          <a:stretch/>
        </p:blipFill>
        <p:spPr>
          <a:xfrm>
            <a:off x="228600" y="1219200"/>
            <a:ext cx="8224838" cy="4267199"/>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Shape 335"/>
          <p:cNvSpPr/>
          <p:nvPr/>
        </p:nvSpPr>
        <p:spPr>
          <a:xfrm>
            <a:off x="3657600" y="1295400"/>
            <a:ext cx="1676399" cy="1600199"/>
          </a:xfrm>
          <a:prstGeom prst="ellipse">
            <a:avLst/>
          </a:prstGeom>
          <a:solidFill>
            <a:schemeClr val="lt1"/>
          </a:solidFill>
          <a:ln w="25400" cap="flat" cmpd="sng">
            <a:solidFill>
              <a:schemeClr val="accent1"/>
            </a:solidFill>
            <a:prstDash val="solid"/>
            <a:round/>
            <a:headEnd type="none" w="med" len="med"/>
            <a:tailEnd type="none" w="med" len="med"/>
          </a:ln>
        </p:spPr>
        <p:txBody>
          <a:bodyPr lIns="91425" tIns="45700" rIns="91425" bIns="45700" anchor="t" anchorCtr="0">
            <a:noAutofit/>
          </a:bodyPr>
          <a:lstStyle/>
          <a:p>
            <a:pPr marL="0" marR="0" lvl="0" indent="0" algn="ctr" rtl="0">
              <a:spcBef>
                <a:spcPts val="0"/>
              </a:spcBef>
              <a:buSzPct val="25000"/>
              <a:buNone/>
            </a:pPr>
            <a:endParaRPr lang="en-US" sz="1800" dirty="0">
              <a:solidFill>
                <a:schemeClr val="dk1"/>
              </a:solidFill>
              <a:latin typeface="Arial"/>
              <a:ea typeface="Arial"/>
              <a:cs typeface="Arial"/>
              <a:sym typeface="Arial"/>
            </a:endParaRPr>
          </a:p>
          <a:p>
            <a:pPr marL="0" marR="0" lvl="0" indent="0" algn="ctr" rtl="0">
              <a:spcBef>
                <a:spcPts val="0"/>
              </a:spcBef>
              <a:buSzPct val="25000"/>
              <a:buNone/>
            </a:pPr>
            <a:r>
              <a:rPr lang="en-US" sz="1800" dirty="0">
                <a:solidFill>
                  <a:schemeClr val="dk1"/>
                </a:solidFill>
                <a:latin typeface="Arial"/>
                <a:ea typeface="Arial"/>
                <a:cs typeface="Arial"/>
                <a:sym typeface="Arial"/>
              </a:rPr>
              <a:t>Express</a:t>
            </a:r>
            <a:endParaRPr sz="1800" dirty="0">
              <a:solidFill>
                <a:schemeClr val="dk1"/>
              </a:solidFill>
              <a:latin typeface="Arial"/>
              <a:ea typeface="Arial"/>
              <a:cs typeface="Arial"/>
              <a:sym typeface="Arial"/>
            </a:endParaRPr>
          </a:p>
          <a:p>
            <a:pPr marL="0" marR="0" lvl="0" indent="0" algn="ctr" rtl="0">
              <a:spcBef>
                <a:spcPts val="0"/>
              </a:spcBef>
              <a:buSzPct val="25000"/>
              <a:buNone/>
            </a:pPr>
            <a:r>
              <a:rPr lang="en-US" sz="1800" dirty="0">
                <a:solidFill>
                  <a:schemeClr val="dk1"/>
                </a:solidFill>
                <a:latin typeface="Arial"/>
                <a:ea typeface="Arial"/>
                <a:cs typeface="Arial"/>
                <a:sym typeface="Arial"/>
              </a:rPr>
              <a:t>Care</a:t>
            </a:r>
          </a:p>
        </p:txBody>
      </p:sp>
      <p:sp>
        <p:nvSpPr>
          <p:cNvPr id="336" name="Shape 336"/>
          <p:cNvSpPr/>
          <p:nvPr/>
        </p:nvSpPr>
        <p:spPr>
          <a:xfrm>
            <a:off x="4495800" y="4038600"/>
            <a:ext cx="1752600" cy="1676399"/>
          </a:xfrm>
          <a:prstGeom prst="ellipse">
            <a:avLst/>
          </a:prstGeom>
          <a:solidFill>
            <a:schemeClr val="accent1"/>
          </a:solidFill>
          <a:ln>
            <a:noFill/>
          </a:ln>
          <a:effectLst>
            <a:outerShdw blurRad="39999" dist="23000" dir="5400000" rotWithShape="0">
              <a:srgbClr val="000000">
                <a:alpha val="34901"/>
              </a:srgbClr>
            </a:outerShdw>
          </a:effectLst>
        </p:spPr>
        <p:txBody>
          <a:bodyPr lIns="91425" tIns="45700" rIns="91425" bIns="45700" anchor="t" anchorCtr="0">
            <a:noAutofit/>
          </a:bodyPr>
          <a:lstStyle/>
          <a:p>
            <a:pPr marL="0" marR="0" lvl="0" indent="0" algn="ctr" rtl="0">
              <a:spcBef>
                <a:spcPts val="0"/>
              </a:spcBef>
              <a:buSzPct val="25000"/>
              <a:buNone/>
            </a:pPr>
            <a:endParaRPr lang="en-US" sz="1800" dirty="0">
              <a:solidFill>
                <a:schemeClr val="dk1"/>
              </a:solidFill>
              <a:latin typeface="Arial"/>
              <a:ea typeface="Arial"/>
              <a:cs typeface="Arial"/>
              <a:sym typeface="Arial"/>
            </a:endParaRPr>
          </a:p>
          <a:p>
            <a:pPr marL="0" marR="0" lvl="0" indent="0" algn="ctr" rtl="0">
              <a:spcBef>
                <a:spcPts val="0"/>
              </a:spcBef>
              <a:buSzPct val="25000"/>
              <a:buNone/>
            </a:pPr>
            <a:r>
              <a:rPr lang="en-US" sz="1800" dirty="0">
                <a:solidFill>
                  <a:schemeClr val="dk1"/>
                </a:solidFill>
                <a:latin typeface="Arial"/>
                <a:ea typeface="Arial"/>
                <a:cs typeface="Arial"/>
                <a:sym typeface="Arial"/>
              </a:rPr>
              <a:t>Challenge Growth</a:t>
            </a:r>
          </a:p>
        </p:txBody>
      </p:sp>
      <p:sp>
        <p:nvSpPr>
          <p:cNvPr id="337" name="Shape 337"/>
          <p:cNvSpPr/>
          <p:nvPr/>
        </p:nvSpPr>
        <p:spPr>
          <a:xfrm>
            <a:off x="4953000" y="2438400"/>
            <a:ext cx="1752600" cy="1600199"/>
          </a:xfrm>
          <a:prstGeom prst="ellipse">
            <a:avLst/>
          </a:prstGeom>
          <a:solidFill>
            <a:srgbClr val="9ED3D7"/>
          </a:solidFill>
          <a:ln w="38100" cap="flat" cmpd="sng">
            <a:solidFill>
              <a:schemeClr val="lt1"/>
            </a:solidFill>
            <a:prstDash val="solid"/>
            <a:round/>
            <a:headEnd type="none" w="med" len="med"/>
            <a:tailEnd type="none" w="med" len="med"/>
          </a:ln>
          <a:effectLst>
            <a:outerShdw blurRad="63500" dist="20000" dir="5400000" rotWithShape="0">
              <a:srgbClr val="000000">
                <a:alpha val="37647"/>
              </a:srgbClr>
            </a:outerShdw>
          </a:effectLst>
        </p:spPr>
        <p:txBody>
          <a:bodyPr lIns="91425" tIns="45700" rIns="91425" bIns="45700" anchor="t" anchorCtr="0">
            <a:noAutofit/>
          </a:bodyPr>
          <a:lstStyle/>
          <a:p>
            <a:pPr marL="0" marR="0" lvl="0" indent="0" algn="ctr" rtl="0">
              <a:spcBef>
                <a:spcPts val="0"/>
              </a:spcBef>
              <a:buSzPct val="25000"/>
              <a:buNone/>
            </a:pPr>
            <a:endParaRPr lang="en-US" sz="1800" dirty="0">
              <a:solidFill>
                <a:schemeClr val="dk1"/>
              </a:solidFill>
              <a:latin typeface="Calibri"/>
              <a:ea typeface="Calibri"/>
              <a:cs typeface="Calibri"/>
              <a:sym typeface="Calibri"/>
            </a:endParaRPr>
          </a:p>
          <a:p>
            <a:pPr marL="0" marR="0" lvl="0" indent="0" algn="ctr" rtl="0">
              <a:spcBef>
                <a:spcPts val="0"/>
              </a:spcBef>
              <a:buSzPct val="25000"/>
              <a:buNone/>
            </a:pPr>
            <a:r>
              <a:rPr lang="en-US" sz="1800" dirty="0">
                <a:solidFill>
                  <a:schemeClr val="dk1"/>
                </a:solidFill>
                <a:latin typeface="Calibri"/>
                <a:ea typeface="Calibri"/>
                <a:cs typeface="Calibri"/>
                <a:sym typeface="Calibri"/>
              </a:rPr>
              <a:t>Provide Support</a:t>
            </a:r>
          </a:p>
        </p:txBody>
      </p:sp>
      <p:sp>
        <p:nvSpPr>
          <p:cNvPr id="338" name="Shape 338"/>
          <p:cNvSpPr/>
          <p:nvPr/>
        </p:nvSpPr>
        <p:spPr>
          <a:xfrm>
            <a:off x="2514600" y="4038600"/>
            <a:ext cx="1752600" cy="1676399"/>
          </a:xfrm>
          <a:prstGeom prst="ellipse">
            <a:avLst/>
          </a:prstGeom>
          <a:solidFill>
            <a:srgbClr val="72BFC5"/>
          </a:solidFill>
          <a:ln w="9525" cap="flat" cmpd="sng">
            <a:solidFill>
              <a:srgbClr val="D5E8EA"/>
            </a:solidFill>
            <a:prstDash val="solid"/>
            <a:round/>
            <a:headEnd type="none" w="med" len="med"/>
            <a:tailEnd type="none" w="med" len="med"/>
          </a:ln>
          <a:effectLst>
            <a:outerShdw blurRad="63500" dist="20000" dir="5400000" rotWithShape="0">
              <a:srgbClr val="000000">
                <a:alpha val="37647"/>
              </a:srgbClr>
            </a:outerShdw>
          </a:effectLst>
        </p:spPr>
        <p:txBody>
          <a:bodyPr lIns="91425" tIns="45700" rIns="91425" bIns="45700" anchor="t" anchorCtr="0">
            <a:noAutofit/>
          </a:bodyPr>
          <a:lstStyle/>
          <a:p>
            <a:pPr marL="0" marR="0" lvl="0" indent="0" algn="ctr" rtl="0">
              <a:spcBef>
                <a:spcPts val="0"/>
              </a:spcBef>
              <a:buSzPct val="25000"/>
              <a:buNone/>
            </a:pPr>
            <a:endParaRPr lang="en-US" sz="1800" dirty="0">
              <a:solidFill>
                <a:schemeClr val="dk1"/>
              </a:solidFill>
              <a:latin typeface="Calibri"/>
              <a:ea typeface="Calibri"/>
              <a:cs typeface="Calibri"/>
              <a:sym typeface="Calibri"/>
            </a:endParaRPr>
          </a:p>
          <a:p>
            <a:pPr marL="0" marR="0" lvl="0" indent="0" algn="ctr" rtl="0">
              <a:spcBef>
                <a:spcPts val="0"/>
              </a:spcBef>
              <a:buSzPct val="25000"/>
              <a:buNone/>
            </a:pPr>
            <a:r>
              <a:rPr lang="en-US" sz="1800" dirty="0">
                <a:solidFill>
                  <a:schemeClr val="dk1"/>
                </a:solidFill>
                <a:latin typeface="Calibri"/>
                <a:ea typeface="Calibri"/>
                <a:cs typeface="Calibri"/>
                <a:sym typeface="Calibri"/>
              </a:rPr>
              <a:t>Share Power</a:t>
            </a:r>
          </a:p>
        </p:txBody>
      </p:sp>
      <p:sp>
        <p:nvSpPr>
          <p:cNvPr id="339" name="Shape 339"/>
          <p:cNvSpPr/>
          <p:nvPr/>
        </p:nvSpPr>
        <p:spPr>
          <a:xfrm>
            <a:off x="2057400" y="2209800"/>
            <a:ext cx="1828800" cy="1752600"/>
          </a:xfrm>
          <a:prstGeom prst="ellipse">
            <a:avLst/>
          </a:prstGeom>
          <a:solidFill>
            <a:srgbClr val="1E4649"/>
          </a:solidFill>
          <a:ln w="9525" cap="flat" cmpd="sng">
            <a:solidFill>
              <a:srgbClr val="3C8C93"/>
            </a:solidFill>
            <a:prstDash val="solid"/>
            <a:round/>
            <a:headEnd type="none" w="med" len="med"/>
            <a:tailEnd type="none" w="med" len="med"/>
          </a:ln>
          <a:effectLst>
            <a:outerShdw blurRad="63500" dist="23000" dir="5400000" rotWithShape="0">
              <a:srgbClr val="000000">
                <a:alpha val="34901"/>
              </a:srgbClr>
            </a:outerShdw>
          </a:effectLst>
        </p:spPr>
        <p:txBody>
          <a:bodyPr lIns="91425" tIns="45700" rIns="91425" bIns="45700" anchor="t" anchorCtr="0">
            <a:noAutofit/>
          </a:bodyPr>
          <a:lstStyle/>
          <a:p>
            <a:pPr marL="0" marR="0" lvl="0" indent="0" algn="ctr" rtl="0">
              <a:spcBef>
                <a:spcPts val="0"/>
              </a:spcBef>
              <a:buNone/>
            </a:pPr>
            <a:endParaRPr sz="1600">
              <a:solidFill>
                <a:schemeClr val="dk1"/>
              </a:solidFill>
              <a:latin typeface="Calibri"/>
              <a:ea typeface="Calibri"/>
              <a:cs typeface="Calibri"/>
              <a:sym typeface="Calibri"/>
            </a:endParaRPr>
          </a:p>
          <a:p>
            <a:pPr marL="0" marR="0" lvl="0" indent="0" algn="ctr" rtl="0">
              <a:spcBef>
                <a:spcPts val="0"/>
              </a:spcBef>
              <a:buSzPct val="25000"/>
              <a:buNone/>
            </a:pPr>
            <a:r>
              <a:rPr lang="en-US" sz="1600">
                <a:solidFill>
                  <a:schemeClr val="lt1"/>
                </a:solidFill>
                <a:latin typeface="Calibri"/>
                <a:ea typeface="Calibri"/>
                <a:cs typeface="Calibri"/>
                <a:sym typeface="Calibri"/>
              </a:rPr>
              <a:t>Expand Possibilities </a:t>
            </a:r>
          </a:p>
        </p:txBody>
      </p:sp>
      <p:pic>
        <p:nvPicPr>
          <p:cNvPr id="340" name="Shape 340" descr="https://encrypted-tbn2.gstatic.com/images?q=tbn:ANd9GcRuvbR5YgO32VQ0437RnNovhE1UtlYYPGTiJgm8TPE1_y0AlHccM4t3AAhu"/>
          <p:cNvPicPr preferRelativeResize="0"/>
          <p:nvPr/>
        </p:nvPicPr>
        <p:blipFill rotWithShape="1">
          <a:blip r:embed="rId3">
            <a:alphaModFix/>
          </a:blip>
          <a:srcRect/>
          <a:stretch/>
        </p:blipFill>
        <p:spPr>
          <a:xfrm>
            <a:off x="4191000" y="2971800"/>
            <a:ext cx="533399" cy="1279525"/>
          </a:xfrm>
          <a:prstGeom prst="rect">
            <a:avLst/>
          </a:prstGeom>
          <a:noFill/>
          <a:ln>
            <a:noFill/>
          </a:ln>
        </p:spPr>
      </p:pic>
      <p:pic>
        <p:nvPicPr>
          <p:cNvPr id="341" name="Shape 341"/>
          <p:cNvPicPr preferRelativeResize="0"/>
          <p:nvPr/>
        </p:nvPicPr>
        <p:blipFill rotWithShape="1">
          <a:blip r:embed="rId4">
            <a:alphaModFix/>
          </a:blip>
          <a:srcRect/>
          <a:stretch/>
        </p:blipFill>
        <p:spPr>
          <a:xfrm>
            <a:off x="700087" y="551688"/>
            <a:ext cx="1357313" cy="476249"/>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Shape 346"/>
          <p:cNvSpPr/>
          <p:nvPr/>
        </p:nvSpPr>
        <p:spPr>
          <a:xfrm>
            <a:off x="6071616" y="1450848"/>
            <a:ext cx="1676399" cy="1600199"/>
          </a:xfrm>
          <a:prstGeom prst="ellipse">
            <a:avLst/>
          </a:prstGeom>
          <a:solidFill>
            <a:schemeClr val="lt1"/>
          </a:solidFill>
          <a:ln w="25400" cap="flat" cmpd="sng">
            <a:solidFill>
              <a:schemeClr val="accent1"/>
            </a:solidFill>
            <a:prstDash val="solid"/>
            <a:round/>
            <a:headEnd type="none" w="med" len="med"/>
            <a:tailEnd type="none" w="med" len="med"/>
          </a:ln>
        </p:spPr>
        <p:txBody>
          <a:bodyPr lIns="91425" tIns="45700" rIns="91425" bIns="45700" anchor="t" anchorCtr="0">
            <a:noAutofit/>
          </a:bodyPr>
          <a:lstStyle/>
          <a:p>
            <a:pPr marL="0" marR="0" lvl="0" indent="0" algn="ctr" rtl="0">
              <a:spcBef>
                <a:spcPts val="0"/>
              </a:spcBef>
              <a:buSzPct val="25000"/>
              <a:buNone/>
            </a:pPr>
            <a:endParaRPr lang="en-US" sz="1800" dirty="0">
              <a:solidFill>
                <a:schemeClr val="dk1"/>
              </a:solidFill>
              <a:latin typeface="Arial"/>
              <a:ea typeface="Arial"/>
              <a:cs typeface="Arial"/>
              <a:sym typeface="Arial"/>
            </a:endParaRPr>
          </a:p>
          <a:p>
            <a:pPr marL="0" marR="0" lvl="0" indent="0" algn="ctr" rtl="0">
              <a:spcBef>
                <a:spcPts val="0"/>
              </a:spcBef>
              <a:buSzPct val="25000"/>
              <a:buNone/>
            </a:pPr>
            <a:r>
              <a:rPr lang="en-US" sz="1800" dirty="0">
                <a:solidFill>
                  <a:schemeClr val="dk1"/>
                </a:solidFill>
                <a:latin typeface="Arial"/>
                <a:ea typeface="Arial"/>
                <a:cs typeface="Arial"/>
                <a:sym typeface="Arial"/>
              </a:rPr>
              <a:t>Express</a:t>
            </a:r>
            <a:endParaRPr sz="1800" dirty="0">
              <a:solidFill>
                <a:schemeClr val="dk1"/>
              </a:solidFill>
              <a:latin typeface="Arial"/>
              <a:ea typeface="Arial"/>
              <a:cs typeface="Arial"/>
              <a:sym typeface="Arial"/>
            </a:endParaRPr>
          </a:p>
          <a:p>
            <a:pPr marL="0" marR="0" lvl="0" indent="0" algn="ctr" rtl="0">
              <a:spcBef>
                <a:spcPts val="0"/>
              </a:spcBef>
              <a:buSzPct val="25000"/>
              <a:buNone/>
            </a:pPr>
            <a:r>
              <a:rPr lang="en-US" sz="1800" dirty="0">
                <a:solidFill>
                  <a:schemeClr val="dk1"/>
                </a:solidFill>
                <a:latin typeface="Arial"/>
                <a:ea typeface="Arial"/>
                <a:cs typeface="Arial"/>
                <a:sym typeface="Arial"/>
              </a:rPr>
              <a:t>Care</a:t>
            </a:r>
          </a:p>
        </p:txBody>
      </p:sp>
      <p:pic>
        <p:nvPicPr>
          <p:cNvPr id="347" name="Shape 347" descr="https://encrypted-tbn2.gstatic.com/images?q=tbn:ANd9GcRuvbR5YgO32VQ0437RnNovhE1UtlYYPGTiJgm8TPE1_y0AlHccM4t3AAhu"/>
          <p:cNvPicPr preferRelativeResize="0"/>
          <p:nvPr/>
        </p:nvPicPr>
        <p:blipFill rotWithShape="1">
          <a:blip r:embed="rId3">
            <a:alphaModFix/>
          </a:blip>
          <a:srcRect/>
          <a:stretch/>
        </p:blipFill>
        <p:spPr>
          <a:xfrm>
            <a:off x="6643115" y="3145536"/>
            <a:ext cx="533399" cy="1279525"/>
          </a:xfrm>
          <a:prstGeom prst="rect">
            <a:avLst/>
          </a:prstGeom>
          <a:noFill/>
          <a:ln>
            <a:noFill/>
          </a:ln>
        </p:spPr>
      </p:pic>
      <p:pic>
        <p:nvPicPr>
          <p:cNvPr id="348" name="Shape 348"/>
          <p:cNvPicPr preferRelativeResize="0"/>
          <p:nvPr/>
        </p:nvPicPr>
        <p:blipFill rotWithShape="1">
          <a:blip r:embed="rId4">
            <a:alphaModFix/>
          </a:blip>
          <a:srcRect/>
          <a:stretch/>
        </p:blipFill>
        <p:spPr>
          <a:xfrm>
            <a:off x="606552" y="454152"/>
            <a:ext cx="1357313" cy="476249"/>
          </a:xfrm>
          <a:prstGeom prst="rect">
            <a:avLst/>
          </a:prstGeom>
          <a:noFill/>
          <a:ln>
            <a:noFill/>
          </a:ln>
        </p:spPr>
      </p:pic>
      <p:sp>
        <p:nvSpPr>
          <p:cNvPr id="349" name="Shape 349"/>
          <p:cNvSpPr txBox="1"/>
          <p:nvPr/>
        </p:nvSpPr>
        <p:spPr>
          <a:xfrm>
            <a:off x="606552" y="1246368"/>
            <a:ext cx="4417600" cy="4401204"/>
          </a:xfrm>
          <a:prstGeom prst="rect">
            <a:avLst/>
          </a:prstGeom>
          <a:noFill/>
          <a:ln>
            <a:noFill/>
          </a:ln>
        </p:spPr>
        <p:txBody>
          <a:bodyPr lIns="91425" tIns="45700" rIns="91425" bIns="45700" anchor="t" anchorCtr="0">
            <a:noAutofit/>
          </a:bodyPr>
          <a:lstStyle/>
          <a:p>
            <a:pPr marL="342900" marR="0" lvl="0" indent="-342900" algn="l" rtl="0">
              <a:spcBef>
                <a:spcPts val="0"/>
              </a:spcBef>
              <a:buSzPct val="25000"/>
              <a:buFont typeface="Arial" panose="020B0604020202020204" pitchFamily="34" charset="0"/>
              <a:buChar char="•"/>
            </a:pPr>
            <a:r>
              <a:rPr lang="en-US" sz="2000" dirty="0">
                <a:solidFill>
                  <a:srgbClr val="005A70"/>
                </a:solidFill>
                <a:latin typeface="Calibri"/>
                <a:ea typeface="Calibri"/>
                <a:cs typeface="Calibri"/>
                <a:sym typeface="Calibri"/>
              </a:rPr>
              <a:t>Adults are dependable: spend time</a:t>
            </a:r>
          </a:p>
          <a:p>
            <a:pPr marR="0" lvl="0" algn="l" rtl="0">
              <a:spcBef>
                <a:spcPts val="0"/>
              </a:spcBef>
              <a:buSzPct val="25000"/>
            </a:pPr>
            <a:endParaRPr lang="en-US" sz="2000" dirty="0">
              <a:solidFill>
                <a:srgbClr val="005A70"/>
              </a:solidFill>
              <a:latin typeface="Calibri"/>
              <a:ea typeface="Calibri"/>
              <a:cs typeface="Calibri"/>
              <a:sym typeface="Calibri"/>
            </a:endParaRPr>
          </a:p>
          <a:p>
            <a:pPr marL="342900" marR="0" lvl="0" indent="-342900" algn="l" rtl="0">
              <a:spcBef>
                <a:spcPts val="0"/>
              </a:spcBef>
              <a:buSzPct val="25000"/>
              <a:buFont typeface="Arial" panose="020B0604020202020204" pitchFamily="34" charset="0"/>
              <a:buChar char="•"/>
            </a:pPr>
            <a:r>
              <a:rPr lang="en-US" sz="2000" dirty="0">
                <a:solidFill>
                  <a:srgbClr val="005A70"/>
                </a:solidFill>
                <a:latin typeface="Calibri"/>
                <a:ea typeface="Calibri"/>
                <a:cs typeface="Calibri"/>
                <a:sym typeface="Calibri"/>
              </a:rPr>
              <a:t>Adults listen</a:t>
            </a:r>
          </a:p>
          <a:p>
            <a:pPr marR="0" lvl="0" algn="l" rtl="0">
              <a:spcBef>
                <a:spcPts val="0"/>
              </a:spcBef>
              <a:buSzPct val="25000"/>
            </a:pPr>
            <a:endParaRPr lang="en-US" sz="2000" dirty="0">
              <a:solidFill>
                <a:srgbClr val="005A70"/>
              </a:solidFill>
              <a:latin typeface="Calibri"/>
              <a:ea typeface="Calibri"/>
              <a:cs typeface="Calibri"/>
              <a:sym typeface="Calibri"/>
            </a:endParaRPr>
          </a:p>
          <a:p>
            <a:pPr marL="342900" marR="0" lvl="0" indent="-342900" algn="l" rtl="0">
              <a:spcBef>
                <a:spcPts val="0"/>
              </a:spcBef>
              <a:buSzPct val="25000"/>
              <a:buFont typeface="Arial" panose="020B0604020202020204" pitchFamily="34" charset="0"/>
              <a:buChar char="•"/>
            </a:pPr>
            <a:r>
              <a:rPr lang="en-US" sz="2000" dirty="0">
                <a:solidFill>
                  <a:srgbClr val="005A70"/>
                </a:solidFill>
                <a:latin typeface="Calibri"/>
                <a:ea typeface="Calibri"/>
                <a:cs typeface="Calibri"/>
                <a:sym typeface="Calibri"/>
              </a:rPr>
              <a:t>Adults believe in young people</a:t>
            </a:r>
          </a:p>
          <a:p>
            <a:pPr marR="0" lvl="0" algn="l" rtl="0">
              <a:spcBef>
                <a:spcPts val="0"/>
              </a:spcBef>
              <a:buSzPct val="25000"/>
            </a:pPr>
            <a:endParaRPr lang="en-US" sz="2000" dirty="0">
              <a:solidFill>
                <a:srgbClr val="005A70"/>
              </a:solidFill>
              <a:latin typeface="Calibri"/>
              <a:ea typeface="Calibri"/>
              <a:cs typeface="Calibri"/>
              <a:sym typeface="Calibri"/>
            </a:endParaRPr>
          </a:p>
          <a:p>
            <a:pPr marL="342900" marR="0" lvl="0" indent="-342900" algn="l" rtl="0">
              <a:spcBef>
                <a:spcPts val="0"/>
              </a:spcBef>
              <a:buSzPct val="25000"/>
              <a:buFont typeface="Arial" panose="020B0604020202020204" pitchFamily="34" charset="0"/>
              <a:buChar char="•"/>
            </a:pPr>
            <a:r>
              <a:rPr lang="en-US" sz="2000" dirty="0">
                <a:solidFill>
                  <a:srgbClr val="005A70"/>
                </a:solidFill>
                <a:latin typeface="Calibri"/>
                <a:ea typeface="Calibri"/>
                <a:cs typeface="Calibri"/>
                <a:sym typeface="Calibri"/>
              </a:rPr>
              <a:t>Adults are warm: showing that they enjoy spending time with young people </a:t>
            </a:r>
          </a:p>
          <a:p>
            <a:pPr marR="0" lvl="0" algn="l" rtl="0">
              <a:spcBef>
                <a:spcPts val="0"/>
              </a:spcBef>
              <a:buSzPct val="25000"/>
            </a:pPr>
            <a:endParaRPr lang="en-US" sz="2000" dirty="0">
              <a:solidFill>
                <a:srgbClr val="005A70"/>
              </a:solidFill>
              <a:latin typeface="Calibri"/>
              <a:ea typeface="Calibri"/>
              <a:cs typeface="Calibri"/>
              <a:sym typeface="Calibri"/>
            </a:endParaRPr>
          </a:p>
          <a:p>
            <a:pPr marL="342900" marR="0" lvl="0" indent="-342900" algn="l" rtl="0">
              <a:spcBef>
                <a:spcPts val="0"/>
              </a:spcBef>
              <a:buSzPct val="25000"/>
              <a:buFont typeface="Arial" panose="020B0604020202020204" pitchFamily="34" charset="0"/>
              <a:buChar char="•"/>
            </a:pPr>
            <a:r>
              <a:rPr lang="en-US" sz="2000" dirty="0">
                <a:solidFill>
                  <a:srgbClr val="005A70"/>
                </a:solidFill>
                <a:latin typeface="Calibri"/>
                <a:ea typeface="Calibri"/>
                <a:cs typeface="Calibri"/>
                <a:sym typeface="Calibri"/>
              </a:rPr>
              <a:t>Adults encourage: praise young people for their effort and accomplishments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Shape 354"/>
          <p:cNvSpPr/>
          <p:nvPr/>
        </p:nvSpPr>
        <p:spPr>
          <a:xfrm>
            <a:off x="6047232" y="1213230"/>
            <a:ext cx="1752600" cy="1600199"/>
          </a:xfrm>
          <a:prstGeom prst="ellipse">
            <a:avLst/>
          </a:prstGeom>
          <a:solidFill>
            <a:srgbClr val="9ED3D7"/>
          </a:solidFill>
          <a:ln w="38100" cap="flat" cmpd="sng">
            <a:solidFill>
              <a:schemeClr val="lt1"/>
            </a:solidFill>
            <a:prstDash val="solid"/>
            <a:round/>
            <a:headEnd type="none" w="med" len="med"/>
            <a:tailEnd type="none" w="med" len="med"/>
          </a:ln>
          <a:effectLst>
            <a:outerShdw blurRad="63500" dist="20000" dir="5400000" rotWithShape="0">
              <a:srgbClr val="000000">
                <a:alpha val="37647"/>
              </a:srgbClr>
            </a:outerShdw>
          </a:effectLst>
        </p:spPr>
        <p:txBody>
          <a:bodyPr lIns="91425" tIns="45700" rIns="91425" bIns="45700" anchor="t" anchorCtr="0">
            <a:noAutofit/>
          </a:bodyPr>
          <a:lstStyle/>
          <a:p>
            <a:pPr marL="0" marR="0" lvl="0" indent="0" algn="ctr" rtl="0">
              <a:spcBef>
                <a:spcPts val="0"/>
              </a:spcBef>
              <a:buSzPct val="25000"/>
              <a:buNone/>
            </a:pPr>
            <a:endParaRPr lang="en-US" sz="1800" dirty="0">
              <a:solidFill>
                <a:schemeClr val="dk1"/>
              </a:solidFill>
              <a:latin typeface="Calibri"/>
              <a:ea typeface="Calibri"/>
              <a:cs typeface="Calibri"/>
              <a:sym typeface="Calibri"/>
            </a:endParaRPr>
          </a:p>
          <a:p>
            <a:pPr marL="0" marR="0" lvl="0" indent="0" algn="ctr" rtl="0">
              <a:spcBef>
                <a:spcPts val="0"/>
              </a:spcBef>
              <a:buSzPct val="25000"/>
              <a:buNone/>
            </a:pPr>
            <a:r>
              <a:rPr lang="en-US" sz="1800" dirty="0">
                <a:solidFill>
                  <a:schemeClr val="dk1"/>
                </a:solidFill>
                <a:latin typeface="Calibri"/>
                <a:ea typeface="Calibri"/>
                <a:cs typeface="Calibri"/>
                <a:sym typeface="Calibri"/>
              </a:rPr>
              <a:t>Provide Support</a:t>
            </a:r>
          </a:p>
        </p:txBody>
      </p:sp>
      <p:pic>
        <p:nvPicPr>
          <p:cNvPr id="355" name="Shape 355" descr="https://encrypted-tbn2.gstatic.com/images?q=tbn:ANd9GcRuvbR5YgO32VQ0437RnNovhE1UtlYYPGTiJgm8TPE1_y0AlHccM4t3AAhu"/>
          <p:cNvPicPr preferRelativeResize="0"/>
          <p:nvPr/>
        </p:nvPicPr>
        <p:blipFill rotWithShape="1">
          <a:blip r:embed="rId3">
            <a:alphaModFix/>
          </a:blip>
          <a:srcRect/>
          <a:stretch/>
        </p:blipFill>
        <p:spPr>
          <a:xfrm>
            <a:off x="6656832" y="3018967"/>
            <a:ext cx="533399" cy="1279525"/>
          </a:xfrm>
          <a:prstGeom prst="rect">
            <a:avLst/>
          </a:prstGeom>
          <a:noFill/>
          <a:ln>
            <a:noFill/>
          </a:ln>
        </p:spPr>
      </p:pic>
      <p:pic>
        <p:nvPicPr>
          <p:cNvPr id="356" name="Shape 356"/>
          <p:cNvPicPr preferRelativeResize="0"/>
          <p:nvPr/>
        </p:nvPicPr>
        <p:blipFill rotWithShape="1">
          <a:blip r:embed="rId4">
            <a:alphaModFix/>
          </a:blip>
          <a:srcRect/>
          <a:stretch/>
        </p:blipFill>
        <p:spPr>
          <a:xfrm>
            <a:off x="762000" y="762000"/>
            <a:ext cx="1357313" cy="476249"/>
          </a:xfrm>
          <a:prstGeom prst="rect">
            <a:avLst/>
          </a:prstGeom>
          <a:noFill/>
          <a:ln>
            <a:noFill/>
          </a:ln>
        </p:spPr>
      </p:pic>
      <p:sp>
        <p:nvSpPr>
          <p:cNvPr id="357" name="Shape 357"/>
          <p:cNvSpPr txBox="1"/>
          <p:nvPr/>
        </p:nvSpPr>
        <p:spPr>
          <a:xfrm>
            <a:off x="762000" y="1458793"/>
            <a:ext cx="4383024" cy="4893647"/>
          </a:xfrm>
          <a:prstGeom prst="rect">
            <a:avLst/>
          </a:prstGeom>
          <a:noFill/>
          <a:ln>
            <a:noFill/>
          </a:ln>
        </p:spPr>
        <p:txBody>
          <a:bodyPr lIns="91425" tIns="45700" rIns="91425" bIns="45700" anchor="t" anchorCtr="0">
            <a:noAutofit/>
          </a:bodyPr>
          <a:lstStyle/>
          <a:p>
            <a:pPr marL="342900" marR="0" lvl="0" indent="-342900" algn="l" rtl="0">
              <a:spcBef>
                <a:spcPts val="0"/>
              </a:spcBef>
              <a:buSzPct val="25000"/>
              <a:buFont typeface="Arial" panose="020B0604020202020204" pitchFamily="34" charset="0"/>
              <a:buChar char="•"/>
            </a:pPr>
            <a:r>
              <a:rPr lang="en-US" sz="2000" dirty="0">
                <a:solidFill>
                  <a:srgbClr val="005A70"/>
                </a:solidFill>
                <a:latin typeface="Calibri"/>
                <a:ea typeface="Calibri"/>
                <a:cs typeface="Calibri"/>
                <a:sym typeface="Calibri"/>
              </a:rPr>
              <a:t>Adults navigate: guiding young people through hard situations and systems</a:t>
            </a:r>
          </a:p>
          <a:p>
            <a:pPr marL="342900" marR="0" lvl="0" indent="-342900" algn="l" rtl="0">
              <a:spcBef>
                <a:spcPts val="0"/>
              </a:spcBef>
              <a:buSzPct val="25000"/>
              <a:buFont typeface="Arial" panose="020B0604020202020204" pitchFamily="34" charset="0"/>
              <a:buChar char="•"/>
            </a:pPr>
            <a:endParaRPr lang="en-US" sz="2000" dirty="0">
              <a:solidFill>
                <a:srgbClr val="005A70"/>
              </a:solidFill>
              <a:latin typeface="Calibri"/>
              <a:ea typeface="Calibri"/>
              <a:cs typeface="Calibri"/>
              <a:sym typeface="Calibri"/>
            </a:endParaRPr>
          </a:p>
          <a:p>
            <a:pPr marL="342900" marR="0" lvl="0" indent="-342900" algn="l" rtl="0">
              <a:spcBef>
                <a:spcPts val="0"/>
              </a:spcBef>
              <a:buSzPct val="25000"/>
              <a:buFont typeface="Arial" panose="020B0604020202020204" pitchFamily="34" charset="0"/>
              <a:buChar char="•"/>
            </a:pPr>
            <a:r>
              <a:rPr lang="en-US" sz="2000" dirty="0">
                <a:solidFill>
                  <a:srgbClr val="005A70"/>
                </a:solidFill>
                <a:latin typeface="Calibri"/>
                <a:ea typeface="Calibri"/>
                <a:cs typeface="Calibri"/>
                <a:sym typeface="Calibri"/>
              </a:rPr>
              <a:t>Adults empower: build young people’s confidence </a:t>
            </a:r>
          </a:p>
          <a:p>
            <a:pPr marL="342900" marR="0" lvl="0" indent="-342900" algn="l" rtl="0">
              <a:spcBef>
                <a:spcPts val="0"/>
              </a:spcBef>
              <a:buSzPct val="25000"/>
              <a:buFont typeface="Arial" panose="020B0604020202020204" pitchFamily="34" charset="0"/>
              <a:buChar char="•"/>
            </a:pPr>
            <a:endParaRPr lang="en-US" sz="2000" dirty="0">
              <a:solidFill>
                <a:srgbClr val="005A70"/>
              </a:solidFill>
              <a:latin typeface="Calibri"/>
              <a:ea typeface="Calibri"/>
              <a:cs typeface="Calibri"/>
              <a:sym typeface="Calibri"/>
            </a:endParaRPr>
          </a:p>
          <a:p>
            <a:pPr marL="342900" marR="0" lvl="0" indent="-342900" algn="l" rtl="0">
              <a:spcBef>
                <a:spcPts val="0"/>
              </a:spcBef>
              <a:buSzPct val="25000"/>
              <a:buFont typeface="Arial" panose="020B0604020202020204" pitchFamily="34" charset="0"/>
              <a:buChar char="•"/>
            </a:pPr>
            <a:r>
              <a:rPr lang="en-US" sz="2000" dirty="0">
                <a:solidFill>
                  <a:srgbClr val="005A70"/>
                </a:solidFill>
                <a:latin typeface="Calibri"/>
                <a:ea typeface="Calibri"/>
                <a:cs typeface="Calibri"/>
                <a:sym typeface="Calibri"/>
              </a:rPr>
              <a:t>Adults advocate on behalf of young people </a:t>
            </a:r>
          </a:p>
          <a:p>
            <a:pPr marL="342900" marR="0" lvl="0" indent="-342900" algn="l" rtl="0">
              <a:spcBef>
                <a:spcPts val="0"/>
              </a:spcBef>
              <a:buSzPct val="25000"/>
              <a:buFont typeface="Arial" panose="020B0604020202020204" pitchFamily="34" charset="0"/>
              <a:buChar char="•"/>
            </a:pPr>
            <a:endParaRPr lang="en-US" sz="2000" dirty="0">
              <a:solidFill>
                <a:srgbClr val="005A70"/>
              </a:solidFill>
              <a:latin typeface="Calibri"/>
              <a:ea typeface="Calibri"/>
              <a:cs typeface="Calibri"/>
              <a:sym typeface="Calibri"/>
            </a:endParaRPr>
          </a:p>
          <a:p>
            <a:pPr marL="342900" marR="0" lvl="0" indent="-342900" algn="l" rtl="0">
              <a:spcBef>
                <a:spcPts val="0"/>
              </a:spcBef>
              <a:buSzPct val="25000"/>
              <a:buFont typeface="Arial" panose="020B0604020202020204" pitchFamily="34" charset="0"/>
              <a:buChar char="•"/>
            </a:pPr>
            <a:r>
              <a:rPr lang="en-US" sz="2000" dirty="0">
                <a:solidFill>
                  <a:srgbClr val="005A70"/>
                </a:solidFill>
                <a:latin typeface="Calibri"/>
                <a:ea typeface="Calibri"/>
                <a:cs typeface="Calibri"/>
                <a:sym typeface="Calibri"/>
              </a:rPr>
              <a:t>Adults set boundaries: putting in place limits that keep them on track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Shape 362"/>
          <p:cNvSpPr/>
          <p:nvPr/>
        </p:nvSpPr>
        <p:spPr>
          <a:xfrm>
            <a:off x="5986272" y="1146048"/>
            <a:ext cx="1752600" cy="1676399"/>
          </a:xfrm>
          <a:prstGeom prst="ellipse">
            <a:avLst/>
          </a:prstGeom>
          <a:solidFill>
            <a:schemeClr val="accent1"/>
          </a:solidFill>
          <a:ln>
            <a:noFill/>
          </a:ln>
          <a:effectLst>
            <a:outerShdw blurRad="39999" dist="23000" dir="5400000" rotWithShape="0">
              <a:srgbClr val="000000">
                <a:alpha val="34901"/>
              </a:srgbClr>
            </a:outerShdw>
          </a:effectLst>
        </p:spPr>
        <p:txBody>
          <a:bodyPr lIns="91425" tIns="45700" rIns="91425" bIns="45700" anchor="t" anchorCtr="0">
            <a:noAutofit/>
          </a:bodyPr>
          <a:lstStyle/>
          <a:p>
            <a:pPr marL="0" marR="0" lvl="0" indent="0" algn="ctr" rtl="0">
              <a:spcBef>
                <a:spcPts val="0"/>
              </a:spcBef>
              <a:buSzPct val="25000"/>
              <a:buNone/>
            </a:pPr>
            <a:endParaRPr lang="en-US" sz="1800" dirty="0">
              <a:solidFill>
                <a:schemeClr val="dk1"/>
              </a:solidFill>
              <a:latin typeface="Arial"/>
              <a:ea typeface="Arial"/>
              <a:cs typeface="Arial"/>
              <a:sym typeface="Arial"/>
            </a:endParaRPr>
          </a:p>
          <a:p>
            <a:pPr marL="0" marR="0" lvl="0" indent="0" algn="ctr" rtl="0">
              <a:spcBef>
                <a:spcPts val="0"/>
              </a:spcBef>
              <a:buSzPct val="25000"/>
              <a:buNone/>
            </a:pPr>
            <a:r>
              <a:rPr lang="en-US" sz="1800" dirty="0">
                <a:solidFill>
                  <a:schemeClr val="dk1"/>
                </a:solidFill>
                <a:latin typeface="Arial"/>
                <a:ea typeface="Arial"/>
                <a:cs typeface="Arial"/>
                <a:sym typeface="Arial"/>
              </a:rPr>
              <a:t>Challenge Growth</a:t>
            </a:r>
          </a:p>
        </p:txBody>
      </p:sp>
      <p:pic>
        <p:nvPicPr>
          <p:cNvPr id="363" name="Shape 363" descr="https://encrypted-tbn2.gstatic.com/images?q=tbn:ANd9GcRuvbR5YgO32VQ0437RnNovhE1UtlYYPGTiJgm8TPE1_y0AlHccM4t3AAhu"/>
          <p:cNvPicPr preferRelativeResize="0"/>
          <p:nvPr/>
        </p:nvPicPr>
        <p:blipFill rotWithShape="1">
          <a:blip r:embed="rId3">
            <a:alphaModFix/>
          </a:blip>
          <a:srcRect/>
          <a:stretch/>
        </p:blipFill>
        <p:spPr>
          <a:xfrm>
            <a:off x="6595872" y="2926080"/>
            <a:ext cx="533399" cy="1279525"/>
          </a:xfrm>
          <a:prstGeom prst="rect">
            <a:avLst/>
          </a:prstGeom>
          <a:noFill/>
          <a:ln>
            <a:noFill/>
          </a:ln>
        </p:spPr>
      </p:pic>
      <p:pic>
        <p:nvPicPr>
          <p:cNvPr id="364" name="Shape 364"/>
          <p:cNvPicPr preferRelativeResize="0"/>
          <p:nvPr/>
        </p:nvPicPr>
        <p:blipFill rotWithShape="1">
          <a:blip r:embed="rId4">
            <a:alphaModFix/>
          </a:blip>
          <a:srcRect/>
          <a:stretch/>
        </p:blipFill>
        <p:spPr>
          <a:xfrm>
            <a:off x="685800" y="762000"/>
            <a:ext cx="1357313" cy="476249"/>
          </a:xfrm>
          <a:prstGeom prst="rect">
            <a:avLst/>
          </a:prstGeom>
          <a:noFill/>
          <a:ln>
            <a:noFill/>
          </a:ln>
        </p:spPr>
      </p:pic>
      <p:sp>
        <p:nvSpPr>
          <p:cNvPr id="365" name="Shape 365"/>
          <p:cNvSpPr txBox="1"/>
          <p:nvPr/>
        </p:nvSpPr>
        <p:spPr>
          <a:xfrm>
            <a:off x="685800" y="1588601"/>
            <a:ext cx="4419599" cy="4410773"/>
          </a:xfrm>
          <a:prstGeom prst="rect">
            <a:avLst/>
          </a:prstGeom>
          <a:noFill/>
          <a:ln>
            <a:noFill/>
          </a:ln>
        </p:spPr>
        <p:txBody>
          <a:bodyPr lIns="91425" tIns="45700" rIns="91425" bIns="45700" anchor="t" anchorCtr="0">
            <a:noAutofit/>
          </a:bodyPr>
          <a:lstStyle/>
          <a:p>
            <a:pPr marL="342900" marR="0" lvl="0" indent="-342900" algn="l" rtl="0">
              <a:spcBef>
                <a:spcPts val="0"/>
              </a:spcBef>
              <a:buSzPct val="25000"/>
              <a:buFont typeface="Arial" panose="020B0604020202020204" pitchFamily="34" charset="0"/>
              <a:buChar char="•"/>
            </a:pPr>
            <a:r>
              <a:rPr lang="en-US" sz="2000" dirty="0">
                <a:solidFill>
                  <a:srgbClr val="005A70"/>
                </a:solidFill>
                <a:latin typeface="Calibri"/>
                <a:ea typeface="Calibri"/>
                <a:cs typeface="Calibri"/>
                <a:sym typeface="Calibri"/>
              </a:rPr>
              <a:t>Adults expect the best of young people</a:t>
            </a:r>
          </a:p>
          <a:p>
            <a:pPr marL="342900" marR="0" lvl="0" indent="-342900" algn="l" rtl="0">
              <a:spcBef>
                <a:spcPts val="0"/>
              </a:spcBef>
              <a:buSzPct val="25000"/>
              <a:buFont typeface="Arial" panose="020B0604020202020204" pitchFamily="34" charset="0"/>
              <a:buChar char="•"/>
            </a:pPr>
            <a:endParaRPr lang="en-US" sz="2000" dirty="0">
              <a:solidFill>
                <a:srgbClr val="005A70"/>
              </a:solidFill>
              <a:latin typeface="Calibri"/>
              <a:ea typeface="Calibri"/>
              <a:cs typeface="Calibri"/>
              <a:sym typeface="Calibri"/>
            </a:endParaRPr>
          </a:p>
          <a:p>
            <a:pPr marL="342900" marR="0" lvl="0" indent="-342900" algn="l" rtl="0">
              <a:spcBef>
                <a:spcPts val="0"/>
              </a:spcBef>
              <a:buSzPct val="25000"/>
              <a:buFont typeface="Arial" panose="020B0604020202020204" pitchFamily="34" charset="0"/>
              <a:buChar char="•"/>
            </a:pPr>
            <a:r>
              <a:rPr lang="en-US" sz="2000" dirty="0">
                <a:solidFill>
                  <a:srgbClr val="005A70"/>
                </a:solidFill>
                <a:latin typeface="Calibri"/>
                <a:ea typeface="Calibri"/>
                <a:cs typeface="Calibri"/>
                <a:sym typeface="Calibri"/>
              </a:rPr>
              <a:t>Adults stretch: push young people to go further</a:t>
            </a:r>
          </a:p>
          <a:p>
            <a:pPr marL="342900" marR="0" lvl="0" indent="-342900" algn="l" rtl="0">
              <a:spcBef>
                <a:spcPts val="0"/>
              </a:spcBef>
              <a:buSzPct val="25000"/>
              <a:buFont typeface="Arial" panose="020B0604020202020204" pitchFamily="34" charset="0"/>
              <a:buChar char="•"/>
            </a:pPr>
            <a:endParaRPr lang="en-US" sz="2000" dirty="0">
              <a:solidFill>
                <a:srgbClr val="005A70"/>
              </a:solidFill>
              <a:latin typeface="Calibri"/>
              <a:ea typeface="Calibri"/>
              <a:cs typeface="Calibri"/>
              <a:sym typeface="Calibri"/>
            </a:endParaRPr>
          </a:p>
          <a:p>
            <a:pPr marL="342900" marR="0" lvl="0" indent="-342900" algn="l" rtl="0">
              <a:spcBef>
                <a:spcPts val="0"/>
              </a:spcBef>
              <a:buSzPct val="25000"/>
              <a:buFont typeface="Arial" panose="020B0604020202020204" pitchFamily="34" charset="0"/>
              <a:buChar char="•"/>
            </a:pPr>
            <a:r>
              <a:rPr lang="en-US" sz="2000" dirty="0">
                <a:solidFill>
                  <a:srgbClr val="005A70"/>
                </a:solidFill>
                <a:latin typeface="Calibri"/>
                <a:ea typeface="Calibri"/>
                <a:cs typeface="Calibri"/>
                <a:sym typeface="Calibri"/>
              </a:rPr>
              <a:t>Adults hold young people accountable</a:t>
            </a:r>
          </a:p>
          <a:p>
            <a:pPr marL="342900" marR="0" lvl="0" indent="-342900" algn="l" rtl="0">
              <a:spcBef>
                <a:spcPts val="0"/>
              </a:spcBef>
              <a:buSzPct val="25000"/>
              <a:buFont typeface="Arial" panose="020B0604020202020204" pitchFamily="34" charset="0"/>
              <a:buChar char="•"/>
            </a:pPr>
            <a:endParaRPr lang="en-US" sz="2000" dirty="0">
              <a:solidFill>
                <a:srgbClr val="005A70"/>
              </a:solidFill>
              <a:latin typeface="Calibri"/>
              <a:ea typeface="Calibri"/>
              <a:cs typeface="Calibri"/>
              <a:sym typeface="Calibri"/>
            </a:endParaRPr>
          </a:p>
          <a:p>
            <a:pPr marL="342900" marR="0" lvl="0" indent="-342900" algn="l" rtl="0">
              <a:spcBef>
                <a:spcPts val="0"/>
              </a:spcBef>
              <a:buSzPct val="25000"/>
              <a:buFont typeface="Arial" panose="020B0604020202020204" pitchFamily="34" charset="0"/>
              <a:buChar char="•"/>
            </a:pPr>
            <a:r>
              <a:rPr lang="en-US" sz="2000" dirty="0">
                <a:solidFill>
                  <a:srgbClr val="005A70"/>
                </a:solidFill>
                <a:latin typeface="Calibri"/>
                <a:ea typeface="Calibri"/>
                <a:cs typeface="Calibri"/>
                <a:sym typeface="Calibri"/>
              </a:rPr>
              <a:t>Adults help young people reflect on failures </a:t>
            </a:r>
          </a:p>
          <a:p>
            <a:pPr marL="0" marR="0" lvl="0" indent="0" algn="l" rtl="0">
              <a:spcBef>
                <a:spcPts val="0"/>
              </a:spcBef>
              <a:buNone/>
            </a:pPr>
            <a:endParaRPr sz="1800" dirty="0">
              <a:solidFill>
                <a:schemeClr val="dk1"/>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Shape 370"/>
          <p:cNvSpPr/>
          <p:nvPr/>
        </p:nvSpPr>
        <p:spPr>
          <a:xfrm>
            <a:off x="1597629" y="1478280"/>
            <a:ext cx="1752600" cy="1676399"/>
          </a:xfrm>
          <a:prstGeom prst="ellipse">
            <a:avLst/>
          </a:prstGeom>
          <a:solidFill>
            <a:srgbClr val="72BFC5"/>
          </a:solidFill>
          <a:ln w="9525" cap="flat" cmpd="sng">
            <a:solidFill>
              <a:srgbClr val="D5E8EA"/>
            </a:solidFill>
            <a:prstDash val="solid"/>
            <a:round/>
            <a:headEnd type="none" w="med" len="med"/>
            <a:tailEnd type="none" w="med" len="med"/>
          </a:ln>
          <a:effectLst>
            <a:outerShdw blurRad="63500" dist="20000" dir="5400000" rotWithShape="0">
              <a:srgbClr val="000000">
                <a:alpha val="37647"/>
              </a:srgbClr>
            </a:outerShdw>
          </a:effectLst>
        </p:spPr>
        <p:txBody>
          <a:bodyPr lIns="91425" tIns="45700" rIns="91425" bIns="45700" anchor="t" anchorCtr="0">
            <a:noAutofit/>
          </a:bodyPr>
          <a:lstStyle/>
          <a:p>
            <a:pPr marL="0" marR="0" lvl="0" indent="0" algn="ctr" rtl="0">
              <a:spcBef>
                <a:spcPts val="0"/>
              </a:spcBef>
              <a:buSzPct val="25000"/>
              <a:buNone/>
            </a:pPr>
            <a:endParaRPr lang="en-US" sz="1800" dirty="0">
              <a:solidFill>
                <a:schemeClr val="dk1"/>
              </a:solidFill>
              <a:latin typeface="Calibri"/>
              <a:ea typeface="Calibri"/>
              <a:cs typeface="Calibri"/>
              <a:sym typeface="Calibri"/>
            </a:endParaRPr>
          </a:p>
          <a:p>
            <a:pPr marL="0" marR="0" lvl="0" indent="0" algn="ctr" rtl="0">
              <a:spcBef>
                <a:spcPts val="0"/>
              </a:spcBef>
              <a:buSzPct val="25000"/>
              <a:buNone/>
            </a:pPr>
            <a:r>
              <a:rPr lang="en-US" sz="1800" dirty="0">
                <a:solidFill>
                  <a:schemeClr val="dk1"/>
                </a:solidFill>
                <a:latin typeface="Calibri"/>
                <a:ea typeface="Calibri"/>
                <a:cs typeface="Calibri"/>
                <a:sym typeface="Calibri"/>
              </a:rPr>
              <a:t>Share Power</a:t>
            </a:r>
          </a:p>
        </p:txBody>
      </p:sp>
      <p:pic>
        <p:nvPicPr>
          <p:cNvPr id="371" name="Shape 371" descr="https://encrypted-tbn2.gstatic.com/images?q=tbn:ANd9GcRuvbR5YgO32VQ0437RnNovhE1UtlYYPGTiJgm8TPE1_y0AlHccM4t3AAhu"/>
          <p:cNvPicPr preferRelativeResize="0"/>
          <p:nvPr/>
        </p:nvPicPr>
        <p:blipFill rotWithShape="1">
          <a:blip r:embed="rId3">
            <a:alphaModFix/>
          </a:blip>
          <a:srcRect/>
          <a:stretch/>
        </p:blipFill>
        <p:spPr>
          <a:xfrm>
            <a:off x="2207229" y="3346704"/>
            <a:ext cx="533399" cy="1279525"/>
          </a:xfrm>
          <a:prstGeom prst="rect">
            <a:avLst/>
          </a:prstGeom>
          <a:noFill/>
          <a:ln>
            <a:noFill/>
          </a:ln>
        </p:spPr>
      </p:pic>
      <p:pic>
        <p:nvPicPr>
          <p:cNvPr id="372" name="Shape 372"/>
          <p:cNvPicPr preferRelativeResize="0"/>
          <p:nvPr/>
        </p:nvPicPr>
        <p:blipFill rotWithShape="1">
          <a:blip r:embed="rId4">
            <a:alphaModFix/>
          </a:blip>
          <a:srcRect/>
          <a:stretch/>
        </p:blipFill>
        <p:spPr>
          <a:xfrm>
            <a:off x="670560" y="361357"/>
            <a:ext cx="1357313" cy="476249"/>
          </a:xfrm>
          <a:prstGeom prst="rect">
            <a:avLst/>
          </a:prstGeom>
          <a:noFill/>
          <a:ln>
            <a:noFill/>
          </a:ln>
        </p:spPr>
      </p:pic>
      <p:sp>
        <p:nvSpPr>
          <p:cNvPr id="373" name="Shape 373"/>
          <p:cNvSpPr txBox="1"/>
          <p:nvPr/>
        </p:nvSpPr>
        <p:spPr>
          <a:xfrm>
            <a:off x="4194048" y="1269212"/>
            <a:ext cx="4538472" cy="4154983"/>
          </a:xfrm>
          <a:prstGeom prst="rect">
            <a:avLst/>
          </a:prstGeom>
          <a:noFill/>
          <a:ln>
            <a:noFill/>
          </a:ln>
        </p:spPr>
        <p:txBody>
          <a:bodyPr lIns="91425" tIns="45700" rIns="91425" bIns="45700" anchor="t" anchorCtr="0">
            <a:noAutofit/>
          </a:bodyPr>
          <a:lstStyle/>
          <a:p>
            <a:pPr marL="342900" marR="0" lvl="0" indent="-342900" algn="l" rtl="0">
              <a:spcBef>
                <a:spcPts val="0"/>
              </a:spcBef>
              <a:buSzPct val="25000"/>
              <a:buFont typeface="Arial" panose="020B0604020202020204" pitchFamily="34" charset="0"/>
              <a:buChar char="•"/>
            </a:pPr>
            <a:r>
              <a:rPr lang="en-US" sz="2000" dirty="0">
                <a:solidFill>
                  <a:srgbClr val="005A70"/>
                </a:solidFill>
                <a:latin typeface="Calibri"/>
                <a:ea typeface="Calibri"/>
                <a:cs typeface="Calibri"/>
                <a:sym typeface="Calibri"/>
              </a:rPr>
              <a:t>Adults respect young people: taking them seriously and treating them fairly </a:t>
            </a:r>
          </a:p>
          <a:p>
            <a:pPr marL="342900" marR="0" lvl="0" indent="-342900" algn="l" rtl="0">
              <a:spcBef>
                <a:spcPts val="0"/>
              </a:spcBef>
              <a:buSzPct val="25000"/>
              <a:buFont typeface="Arial" panose="020B0604020202020204" pitchFamily="34" charset="0"/>
              <a:buChar char="•"/>
            </a:pPr>
            <a:endParaRPr lang="en-US" sz="2000" dirty="0">
              <a:solidFill>
                <a:srgbClr val="005A70"/>
              </a:solidFill>
              <a:latin typeface="Calibri"/>
              <a:ea typeface="Calibri"/>
              <a:cs typeface="Calibri"/>
              <a:sym typeface="Calibri"/>
            </a:endParaRPr>
          </a:p>
          <a:p>
            <a:pPr marL="342900" marR="0" lvl="0" indent="-342900" algn="l" rtl="0">
              <a:spcBef>
                <a:spcPts val="0"/>
              </a:spcBef>
              <a:buSzPct val="25000"/>
              <a:buFont typeface="Arial" panose="020B0604020202020204" pitchFamily="34" charset="0"/>
              <a:buChar char="•"/>
            </a:pPr>
            <a:r>
              <a:rPr lang="en-US" sz="2000" dirty="0">
                <a:solidFill>
                  <a:srgbClr val="005A70"/>
                </a:solidFill>
                <a:latin typeface="Calibri"/>
                <a:ea typeface="Calibri"/>
                <a:cs typeface="Calibri"/>
                <a:sym typeface="Calibri"/>
              </a:rPr>
              <a:t>Adults include young people: involving them in the decisions that affect them</a:t>
            </a:r>
          </a:p>
          <a:p>
            <a:pPr marL="342900" marR="0" lvl="0" indent="-342900" algn="l" rtl="0">
              <a:spcBef>
                <a:spcPts val="0"/>
              </a:spcBef>
              <a:buSzPct val="25000"/>
              <a:buFont typeface="Arial" panose="020B0604020202020204" pitchFamily="34" charset="0"/>
              <a:buChar char="•"/>
            </a:pPr>
            <a:endParaRPr lang="en-US" sz="2000" dirty="0">
              <a:solidFill>
                <a:srgbClr val="005A70"/>
              </a:solidFill>
              <a:latin typeface="Calibri"/>
              <a:ea typeface="Calibri"/>
              <a:cs typeface="Calibri"/>
              <a:sym typeface="Calibri"/>
            </a:endParaRPr>
          </a:p>
          <a:p>
            <a:pPr marL="342900" marR="0" lvl="0" indent="-342900" algn="l" rtl="0">
              <a:spcBef>
                <a:spcPts val="0"/>
              </a:spcBef>
              <a:buSzPct val="25000"/>
              <a:buFont typeface="Arial" panose="020B0604020202020204" pitchFamily="34" charset="0"/>
              <a:buChar char="•"/>
            </a:pPr>
            <a:r>
              <a:rPr lang="en-US" sz="2000" dirty="0">
                <a:solidFill>
                  <a:srgbClr val="005A70"/>
                </a:solidFill>
                <a:latin typeface="Calibri"/>
                <a:ea typeface="Calibri"/>
                <a:cs typeface="Calibri"/>
                <a:sym typeface="Calibri"/>
              </a:rPr>
              <a:t>Adults collaborate with young people: working with them to solve problems and reach goals</a:t>
            </a:r>
          </a:p>
          <a:p>
            <a:pPr marL="342900" marR="0" lvl="0" indent="-342900" algn="l" rtl="0">
              <a:spcBef>
                <a:spcPts val="0"/>
              </a:spcBef>
              <a:buSzPct val="25000"/>
              <a:buFont typeface="Arial" panose="020B0604020202020204" pitchFamily="34" charset="0"/>
              <a:buChar char="•"/>
            </a:pPr>
            <a:endParaRPr lang="en-US" sz="2000" dirty="0">
              <a:solidFill>
                <a:srgbClr val="005A70"/>
              </a:solidFill>
              <a:latin typeface="Calibri"/>
              <a:ea typeface="Calibri"/>
              <a:cs typeface="Calibri"/>
              <a:sym typeface="Calibri"/>
            </a:endParaRPr>
          </a:p>
          <a:p>
            <a:pPr marL="342900" marR="0" lvl="0" indent="-342900" algn="l" rtl="0">
              <a:spcBef>
                <a:spcPts val="0"/>
              </a:spcBef>
              <a:buSzPct val="25000"/>
              <a:buFont typeface="Arial" panose="020B0604020202020204" pitchFamily="34" charset="0"/>
              <a:buChar char="•"/>
            </a:pPr>
            <a:r>
              <a:rPr lang="en-US" sz="2000" dirty="0">
                <a:solidFill>
                  <a:srgbClr val="005A70"/>
                </a:solidFill>
                <a:latin typeface="Calibri"/>
                <a:ea typeface="Calibri"/>
                <a:cs typeface="Calibri"/>
                <a:sym typeface="Calibri"/>
              </a:rPr>
              <a:t>Adults let young people lead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Shape 379"/>
          <p:cNvSpPr/>
          <p:nvPr/>
        </p:nvSpPr>
        <p:spPr>
          <a:xfrm>
            <a:off x="1278065" y="1578864"/>
            <a:ext cx="1828800" cy="1752600"/>
          </a:xfrm>
          <a:prstGeom prst="ellipse">
            <a:avLst/>
          </a:prstGeom>
          <a:solidFill>
            <a:srgbClr val="1E4649"/>
          </a:solidFill>
          <a:ln w="9525" cap="flat" cmpd="sng">
            <a:solidFill>
              <a:srgbClr val="3C8C93"/>
            </a:solidFill>
            <a:prstDash val="solid"/>
            <a:round/>
            <a:headEnd type="none" w="med" len="med"/>
            <a:tailEnd type="none" w="med" len="med"/>
          </a:ln>
          <a:effectLst>
            <a:outerShdw blurRad="63500" dist="23000" dir="5400000" rotWithShape="0">
              <a:srgbClr val="000000">
                <a:alpha val="34901"/>
              </a:srgbClr>
            </a:outerShdw>
          </a:effectLst>
        </p:spPr>
        <p:txBody>
          <a:bodyPr lIns="91425" tIns="45700" rIns="91425" bIns="45700" anchor="t" anchorCtr="0">
            <a:noAutofit/>
          </a:bodyPr>
          <a:lstStyle/>
          <a:p>
            <a:pPr marL="0" marR="0" lvl="0" indent="0" algn="ctr" rtl="0">
              <a:spcBef>
                <a:spcPts val="0"/>
              </a:spcBef>
              <a:buNone/>
            </a:pPr>
            <a:endParaRPr sz="1600">
              <a:solidFill>
                <a:schemeClr val="dk1"/>
              </a:solidFill>
              <a:latin typeface="Calibri"/>
              <a:ea typeface="Calibri"/>
              <a:cs typeface="Calibri"/>
              <a:sym typeface="Calibri"/>
            </a:endParaRPr>
          </a:p>
          <a:p>
            <a:pPr marL="0" marR="0" lvl="0" indent="0" algn="ctr" rtl="0">
              <a:spcBef>
                <a:spcPts val="0"/>
              </a:spcBef>
              <a:buSzPct val="25000"/>
              <a:buNone/>
            </a:pPr>
            <a:r>
              <a:rPr lang="en-US" sz="1600">
                <a:solidFill>
                  <a:schemeClr val="lt1"/>
                </a:solidFill>
                <a:latin typeface="Calibri"/>
                <a:ea typeface="Calibri"/>
                <a:cs typeface="Calibri"/>
                <a:sym typeface="Calibri"/>
              </a:rPr>
              <a:t>Expand Possibilities </a:t>
            </a:r>
          </a:p>
        </p:txBody>
      </p:sp>
      <p:pic>
        <p:nvPicPr>
          <p:cNvPr id="380" name="Shape 380" descr="https://encrypted-tbn2.gstatic.com/images?q=tbn:ANd9GcRuvbR5YgO32VQ0437RnNovhE1UtlYYPGTiJgm8TPE1_y0AlHccM4t3AAhu"/>
          <p:cNvPicPr preferRelativeResize="0"/>
          <p:nvPr/>
        </p:nvPicPr>
        <p:blipFill rotWithShape="1">
          <a:blip r:embed="rId3">
            <a:alphaModFix/>
          </a:blip>
          <a:srcRect/>
          <a:stretch/>
        </p:blipFill>
        <p:spPr>
          <a:xfrm>
            <a:off x="1925765" y="3538728"/>
            <a:ext cx="533399" cy="1279525"/>
          </a:xfrm>
          <a:prstGeom prst="rect">
            <a:avLst/>
          </a:prstGeom>
          <a:noFill/>
          <a:ln>
            <a:noFill/>
          </a:ln>
        </p:spPr>
      </p:pic>
      <p:pic>
        <p:nvPicPr>
          <p:cNvPr id="381" name="Shape 381"/>
          <p:cNvPicPr preferRelativeResize="0"/>
          <p:nvPr/>
        </p:nvPicPr>
        <p:blipFill rotWithShape="1">
          <a:blip r:embed="rId4">
            <a:alphaModFix/>
          </a:blip>
          <a:srcRect/>
          <a:stretch/>
        </p:blipFill>
        <p:spPr>
          <a:xfrm>
            <a:off x="835152" y="666751"/>
            <a:ext cx="1357313" cy="476249"/>
          </a:xfrm>
          <a:prstGeom prst="rect">
            <a:avLst/>
          </a:prstGeom>
          <a:noFill/>
          <a:ln>
            <a:noFill/>
          </a:ln>
        </p:spPr>
      </p:pic>
      <p:sp>
        <p:nvSpPr>
          <p:cNvPr id="382" name="Shape 382"/>
          <p:cNvSpPr txBox="1"/>
          <p:nvPr/>
        </p:nvSpPr>
        <p:spPr>
          <a:xfrm>
            <a:off x="4014216" y="1242914"/>
            <a:ext cx="4535424" cy="3785651"/>
          </a:xfrm>
          <a:prstGeom prst="rect">
            <a:avLst/>
          </a:prstGeom>
          <a:noFill/>
          <a:ln>
            <a:noFill/>
          </a:ln>
        </p:spPr>
        <p:txBody>
          <a:bodyPr lIns="91425" tIns="45700" rIns="91425" bIns="45700" anchor="t" anchorCtr="0">
            <a:noAutofit/>
          </a:bodyPr>
          <a:lstStyle/>
          <a:p>
            <a:pPr marL="342900" marR="0" lvl="0" indent="-342900" algn="l" rtl="0">
              <a:spcBef>
                <a:spcPts val="0"/>
              </a:spcBef>
              <a:buSzPct val="25000"/>
              <a:buFont typeface="Arial" panose="020B0604020202020204" pitchFamily="34" charset="0"/>
              <a:buChar char="•"/>
            </a:pPr>
            <a:r>
              <a:rPr lang="en-US" sz="2400" dirty="0">
                <a:solidFill>
                  <a:srgbClr val="005A70"/>
                </a:solidFill>
                <a:latin typeface="Calibri"/>
                <a:ea typeface="Calibri"/>
                <a:cs typeface="Calibri"/>
                <a:sym typeface="Calibri"/>
              </a:rPr>
              <a:t>Adults inspire young people to see possibilities </a:t>
            </a:r>
          </a:p>
          <a:p>
            <a:pPr marL="342900" marR="0" lvl="0" indent="-342900" algn="l" rtl="0">
              <a:spcBef>
                <a:spcPts val="0"/>
              </a:spcBef>
              <a:buSzPct val="25000"/>
              <a:buFont typeface="Arial" panose="020B0604020202020204" pitchFamily="34" charset="0"/>
              <a:buChar char="•"/>
            </a:pPr>
            <a:endParaRPr lang="en-US" sz="2400" dirty="0">
              <a:solidFill>
                <a:srgbClr val="005A70"/>
              </a:solidFill>
              <a:latin typeface="Calibri"/>
              <a:ea typeface="Calibri"/>
              <a:cs typeface="Calibri"/>
              <a:sym typeface="Calibri"/>
            </a:endParaRPr>
          </a:p>
          <a:p>
            <a:pPr marL="342900" marR="0" lvl="0" indent="-342900" algn="l" rtl="0">
              <a:spcBef>
                <a:spcPts val="0"/>
              </a:spcBef>
              <a:buSzPct val="25000"/>
              <a:buFont typeface="Arial" panose="020B0604020202020204" pitchFamily="34" charset="0"/>
              <a:buChar char="•"/>
            </a:pPr>
            <a:r>
              <a:rPr lang="en-US" sz="2400" dirty="0">
                <a:solidFill>
                  <a:srgbClr val="005A70"/>
                </a:solidFill>
                <a:latin typeface="Calibri"/>
                <a:ea typeface="Calibri"/>
                <a:cs typeface="Calibri"/>
                <a:sym typeface="Calibri"/>
              </a:rPr>
              <a:t>Adults broaden horizons exposing them to new ideas, experiences and places</a:t>
            </a:r>
          </a:p>
          <a:p>
            <a:pPr marL="342900" marR="0" lvl="0" indent="-342900" algn="l" rtl="0">
              <a:spcBef>
                <a:spcPts val="0"/>
              </a:spcBef>
              <a:buSzPct val="25000"/>
              <a:buFont typeface="Arial" panose="020B0604020202020204" pitchFamily="34" charset="0"/>
              <a:buChar char="•"/>
            </a:pPr>
            <a:endParaRPr lang="en-US" sz="2400" dirty="0">
              <a:solidFill>
                <a:srgbClr val="005A70"/>
              </a:solidFill>
              <a:latin typeface="Calibri"/>
              <a:ea typeface="Calibri"/>
              <a:cs typeface="Calibri"/>
              <a:sym typeface="Calibri"/>
            </a:endParaRPr>
          </a:p>
          <a:p>
            <a:pPr marL="342900" marR="0" lvl="0" indent="-342900" algn="l" rtl="0">
              <a:spcBef>
                <a:spcPts val="0"/>
              </a:spcBef>
              <a:buSzPct val="25000"/>
              <a:buFont typeface="Arial" panose="020B0604020202020204" pitchFamily="34" charset="0"/>
              <a:buChar char="•"/>
            </a:pPr>
            <a:r>
              <a:rPr lang="en-US" sz="2400" dirty="0">
                <a:solidFill>
                  <a:srgbClr val="005A70"/>
                </a:solidFill>
                <a:latin typeface="Calibri"/>
                <a:ea typeface="Calibri"/>
                <a:cs typeface="Calibri"/>
                <a:sym typeface="Calibri"/>
              </a:rPr>
              <a:t>Adults connect young people to others who can help them develop and thrive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Shape 387"/>
          <p:cNvSpPr/>
          <p:nvPr/>
        </p:nvSpPr>
        <p:spPr>
          <a:xfrm>
            <a:off x="3657600" y="1295400"/>
            <a:ext cx="1676399" cy="1600199"/>
          </a:xfrm>
          <a:prstGeom prst="ellipse">
            <a:avLst/>
          </a:prstGeom>
          <a:solidFill>
            <a:schemeClr val="lt1"/>
          </a:solidFill>
          <a:ln w="25400" cap="flat" cmpd="sng">
            <a:solidFill>
              <a:schemeClr val="accent1"/>
            </a:solidFill>
            <a:prstDash val="solid"/>
            <a:round/>
            <a:headEnd type="none" w="med" len="med"/>
            <a:tailEnd type="none" w="med" len="med"/>
          </a:ln>
        </p:spPr>
        <p:txBody>
          <a:bodyPr lIns="91425" tIns="45700" rIns="91425" bIns="45700" anchor="t" anchorCtr="0">
            <a:noAutofit/>
          </a:bodyPr>
          <a:lstStyle/>
          <a:p>
            <a:pPr marL="0" marR="0" lvl="0" indent="0" algn="ctr" rtl="0">
              <a:spcBef>
                <a:spcPts val="0"/>
              </a:spcBef>
              <a:buSzPct val="25000"/>
              <a:buNone/>
            </a:pPr>
            <a:endParaRPr lang="en-US" sz="1800" dirty="0">
              <a:solidFill>
                <a:schemeClr val="dk1"/>
              </a:solidFill>
              <a:latin typeface="Arial"/>
              <a:ea typeface="Arial"/>
              <a:cs typeface="Arial"/>
              <a:sym typeface="Arial"/>
            </a:endParaRPr>
          </a:p>
          <a:p>
            <a:pPr marL="0" marR="0" lvl="0" indent="0" algn="ctr" rtl="0">
              <a:spcBef>
                <a:spcPts val="0"/>
              </a:spcBef>
              <a:buSzPct val="25000"/>
              <a:buNone/>
            </a:pPr>
            <a:r>
              <a:rPr lang="en-US" sz="1800" dirty="0">
                <a:solidFill>
                  <a:schemeClr val="dk1"/>
                </a:solidFill>
                <a:latin typeface="Arial"/>
                <a:ea typeface="Arial"/>
                <a:cs typeface="Arial"/>
                <a:sym typeface="Arial"/>
              </a:rPr>
              <a:t>Express</a:t>
            </a:r>
            <a:endParaRPr sz="1800" dirty="0">
              <a:solidFill>
                <a:schemeClr val="dk1"/>
              </a:solidFill>
              <a:latin typeface="Arial"/>
              <a:ea typeface="Arial"/>
              <a:cs typeface="Arial"/>
              <a:sym typeface="Arial"/>
            </a:endParaRPr>
          </a:p>
          <a:p>
            <a:pPr marL="0" marR="0" lvl="0" indent="0" algn="ctr" rtl="0">
              <a:spcBef>
                <a:spcPts val="0"/>
              </a:spcBef>
              <a:buSzPct val="25000"/>
              <a:buNone/>
            </a:pPr>
            <a:r>
              <a:rPr lang="en-US" sz="1800" dirty="0">
                <a:solidFill>
                  <a:schemeClr val="dk1"/>
                </a:solidFill>
                <a:latin typeface="Arial"/>
                <a:ea typeface="Arial"/>
                <a:cs typeface="Arial"/>
                <a:sym typeface="Arial"/>
              </a:rPr>
              <a:t>Care</a:t>
            </a:r>
          </a:p>
        </p:txBody>
      </p:sp>
      <p:sp>
        <p:nvSpPr>
          <p:cNvPr id="388" name="Shape 388"/>
          <p:cNvSpPr/>
          <p:nvPr/>
        </p:nvSpPr>
        <p:spPr>
          <a:xfrm>
            <a:off x="4495800" y="4038600"/>
            <a:ext cx="1752600" cy="1676399"/>
          </a:xfrm>
          <a:prstGeom prst="ellipse">
            <a:avLst/>
          </a:prstGeom>
          <a:solidFill>
            <a:schemeClr val="accent1"/>
          </a:solidFill>
          <a:ln>
            <a:noFill/>
          </a:ln>
          <a:effectLst>
            <a:outerShdw blurRad="39999" dist="23000" dir="5400000" rotWithShape="0">
              <a:srgbClr val="000000">
                <a:alpha val="34901"/>
              </a:srgbClr>
            </a:outerShdw>
          </a:effectLst>
        </p:spPr>
        <p:txBody>
          <a:bodyPr lIns="91425" tIns="45700" rIns="91425" bIns="45700" anchor="t" anchorCtr="0">
            <a:noAutofit/>
          </a:bodyPr>
          <a:lstStyle/>
          <a:p>
            <a:pPr marL="0" marR="0" lvl="0" indent="0" algn="ctr" rtl="0">
              <a:spcBef>
                <a:spcPts val="0"/>
              </a:spcBef>
              <a:buSzPct val="25000"/>
              <a:buNone/>
            </a:pPr>
            <a:endParaRPr lang="en-US" sz="1800" dirty="0">
              <a:solidFill>
                <a:schemeClr val="dk1"/>
              </a:solidFill>
              <a:latin typeface="Arial"/>
              <a:ea typeface="Arial"/>
              <a:cs typeface="Arial"/>
              <a:sym typeface="Arial"/>
            </a:endParaRPr>
          </a:p>
          <a:p>
            <a:pPr marL="0" marR="0" lvl="0" indent="0" algn="ctr" rtl="0">
              <a:spcBef>
                <a:spcPts val="0"/>
              </a:spcBef>
              <a:buSzPct val="25000"/>
              <a:buNone/>
            </a:pPr>
            <a:r>
              <a:rPr lang="en-US" sz="1800" dirty="0">
                <a:solidFill>
                  <a:schemeClr val="dk1"/>
                </a:solidFill>
                <a:latin typeface="Arial"/>
                <a:ea typeface="Arial"/>
                <a:cs typeface="Arial"/>
                <a:sym typeface="Arial"/>
              </a:rPr>
              <a:t>Challenge Growth</a:t>
            </a:r>
          </a:p>
        </p:txBody>
      </p:sp>
      <p:sp>
        <p:nvSpPr>
          <p:cNvPr id="389" name="Shape 389"/>
          <p:cNvSpPr/>
          <p:nvPr/>
        </p:nvSpPr>
        <p:spPr>
          <a:xfrm>
            <a:off x="4953000" y="2438400"/>
            <a:ext cx="1752600" cy="1600199"/>
          </a:xfrm>
          <a:prstGeom prst="ellipse">
            <a:avLst/>
          </a:prstGeom>
          <a:solidFill>
            <a:srgbClr val="9ED3D7"/>
          </a:solidFill>
          <a:ln w="38100" cap="flat" cmpd="sng">
            <a:solidFill>
              <a:schemeClr val="lt1"/>
            </a:solidFill>
            <a:prstDash val="solid"/>
            <a:round/>
            <a:headEnd type="none" w="med" len="med"/>
            <a:tailEnd type="none" w="med" len="med"/>
          </a:ln>
          <a:effectLst>
            <a:outerShdw blurRad="63500" dist="20000" dir="5400000" rotWithShape="0">
              <a:srgbClr val="000000">
                <a:alpha val="37647"/>
              </a:srgbClr>
            </a:outerShdw>
          </a:effectLst>
        </p:spPr>
        <p:txBody>
          <a:bodyPr lIns="91425" tIns="45700" rIns="91425" bIns="45700" anchor="t" anchorCtr="0">
            <a:noAutofit/>
          </a:bodyPr>
          <a:lstStyle/>
          <a:p>
            <a:pPr marL="0" marR="0" lvl="0" indent="0" algn="ctr" rtl="0">
              <a:spcBef>
                <a:spcPts val="0"/>
              </a:spcBef>
              <a:buSzPct val="25000"/>
              <a:buNone/>
            </a:pPr>
            <a:endParaRPr lang="en-US" sz="1800" dirty="0">
              <a:solidFill>
                <a:schemeClr val="dk1"/>
              </a:solidFill>
              <a:latin typeface="Calibri"/>
              <a:ea typeface="Calibri"/>
              <a:cs typeface="Calibri"/>
              <a:sym typeface="Calibri"/>
            </a:endParaRPr>
          </a:p>
          <a:p>
            <a:pPr marL="0" marR="0" lvl="0" indent="0" algn="ctr" rtl="0">
              <a:spcBef>
                <a:spcPts val="0"/>
              </a:spcBef>
              <a:buSzPct val="25000"/>
              <a:buNone/>
            </a:pPr>
            <a:r>
              <a:rPr lang="en-US" sz="1800" dirty="0">
                <a:solidFill>
                  <a:schemeClr val="dk1"/>
                </a:solidFill>
                <a:latin typeface="Calibri"/>
                <a:ea typeface="Calibri"/>
                <a:cs typeface="Calibri"/>
                <a:sym typeface="Calibri"/>
              </a:rPr>
              <a:t>Provide Support</a:t>
            </a:r>
          </a:p>
        </p:txBody>
      </p:sp>
      <p:sp>
        <p:nvSpPr>
          <p:cNvPr id="390" name="Shape 390"/>
          <p:cNvSpPr/>
          <p:nvPr/>
        </p:nvSpPr>
        <p:spPr>
          <a:xfrm>
            <a:off x="2514600" y="4038600"/>
            <a:ext cx="1752600" cy="1676399"/>
          </a:xfrm>
          <a:prstGeom prst="ellipse">
            <a:avLst/>
          </a:prstGeom>
          <a:solidFill>
            <a:srgbClr val="72BFC5"/>
          </a:solidFill>
          <a:ln w="9525" cap="flat" cmpd="sng">
            <a:solidFill>
              <a:srgbClr val="D5E8EA"/>
            </a:solidFill>
            <a:prstDash val="solid"/>
            <a:round/>
            <a:headEnd type="none" w="med" len="med"/>
            <a:tailEnd type="none" w="med" len="med"/>
          </a:ln>
          <a:effectLst>
            <a:outerShdw blurRad="63500" dist="20000" dir="5400000" rotWithShape="0">
              <a:srgbClr val="000000">
                <a:alpha val="37647"/>
              </a:srgbClr>
            </a:outerShdw>
          </a:effectLst>
        </p:spPr>
        <p:txBody>
          <a:bodyPr lIns="91425" tIns="45700" rIns="91425" bIns="45700" anchor="t" anchorCtr="0">
            <a:noAutofit/>
          </a:bodyPr>
          <a:lstStyle/>
          <a:p>
            <a:pPr marL="0" marR="0" lvl="0" indent="0" algn="ctr" rtl="0">
              <a:spcBef>
                <a:spcPts val="0"/>
              </a:spcBef>
              <a:buSzPct val="25000"/>
              <a:buNone/>
            </a:pPr>
            <a:endParaRPr lang="en-US" sz="1800" dirty="0">
              <a:solidFill>
                <a:schemeClr val="dk1"/>
              </a:solidFill>
              <a:latin typeface="Calibri"/>
              <a:ea typeface="Calibri"/>
              <a:cs typeface="Calibri"/>
              <a:sym typeface="Calibri"/>
            </a:endParaRPr>
          </a:p>
          <a:p>
            <a:pPr marL="0" marR="0" lvl="0" indent="0" algn="ctr" rtl="0">
              <a:spcBef>
                <a:spcPts val="0"/>
              </a:spcBef>
              <a:buSzPct val="25000"/>
              <a:buNone/>
            </a:pPr>
            <a:r>
              <a:rPr lang="en-US" sz="1800" dirty="0">
                <a:solidFill>
                  <a:schemeClr val="dk1"/>
                </a:solidFill>
                <a:latin typeface="Calibri"/>
                <a:ea typeface="Calibri"/>
                <a:cs typeface="Calibri"/>
                <a:sym typeface="Calibri"/>
              </a:rPr>
              <a:t>Share Power</a:t>
            </a:r>
          </a:p>
        </p:txBody>
      </p:sp>
      <p:sp>
        <p:nvSpPr>
          <p:cNvPr id="391" name="Shape 391"/>
          <p:cNvSpPr/>
          <p:nvPr/>
        </p:nvSpPr>
        <p:spPr>
          <a:xfrm>
            <a:off x="2057400" y="2209800"/>
            <a:ext cx="1828800" cy="1752600"/>
          </a:xfrm>
          <a:prstGeom prst="ellipse">
            <a:avLst/>
          </a:prstGeom>
          <a:solidFill>
            <a:srgbClr val="1E4649"/>
          </a:solidFill>
          <a:ln w="9525" cap="flat" cmpd="sng">
            <a:solidFill>
              <a:srgbClr val="3C8C93"/>
            </a:solidFill>
            <a:prstDash val="solid"/>
            <a:round/>
            <a:headEnd type="none" w="med" len="med"/>
            <a:tailEnd type="none" w="med" len="med"/>
          </a:ln>
          <a:effectLst>
            <a:outerShdw blurRad="63500" dist="23000" dir="5400000" rotWithShape="0">
              <a:srgbClr val="000000">
                <a:alpha val="34901"/>
              </a:srgbClr>
            </a:outerShdw>
          </a:effectLst>
        </p:spPr>
        <p:txBody>
          <a:bodyPr lIns="91425" tIns="45700" rIns="91425" bIns="45700" anchor="t" anchorCtr="0">
            <a:noAutofit/>
          </a:bodyPr>
          <a:lstStyle/>
          <a:p>
            <a:pPr marL="0" marR="0" lvl="0" indent="0" algn="ctr" rtl="0">
              <a:spcBef>
                <a:spcPts val="0"/>
              </a:spcBef>
              <a:buNone/>
            </a:pPr>
            <a:endParaRPr sz="1600">
              <a:solidFill>
                <a:schemeClr val="dk1"/>
              </a:solidFill>
              <a:latin typeface="Calibri"/>
              <a:ea typeface="Calibri"/>
              <a:cs typeface="Calibri"/>
              <a:sym typeface="Calibri"/>
            </a:endParaRPr>
          </a:p>
          <a:p>
            <a:pPr marL="0" marR="0" lvl="0" indent="0" algn="ctr" rtl="0">
              <a:spcBef>
                <a:spcPts val="0"/>
              </a:spcBef>
              <a:buSzPct val="25000"/>
              <a:buNone/>
            </a:pPr>
            <a:r>
              <a:rPr lang="en-US" sz="1600">
                <a:solidFill>
                  <a:schemeClr val="lt1"/>
                </a:solidFill>
                <a:latin typeface="Calibri"/>
                <a:ea typeface="Calibri"/>
                <a:cs typeface="Calibri"/>
                <a:sym typeface="Calibri"/>
              </a:rPr>
              <a:t>Expand Possibilities </a:t>
            </a:r>
          </a:p>
        </p:txBody>
      </p:sp>
      <p:pic>
        <p:nvPicPr>
          <p:cNvPr id="392" name="Shape 392" descr="https://encrypted-tbn2.gstatic.com/images?q=tbn:ANd9GcRuvbR5YgO32VQ0437RnNovhE1UtlYYPGTiJgm8TPE1_y0AlHccM4t3AAhu"/>
          <p:cNvPicPr preferRelativeResize="0"/>
          <p:nvPr/>
        </p:nvPicPr>
        <p:blipFill rotWithShape="1">
          <a:blip r:embed="rId3">
            <a:alphaModFix/>
          </a:blip>
          <a:srcRect/>
          <a:stretch/>
        </p:blipFill>
        <p:spPr>
          <a:xfrm>
            <a:off x="4191000" y="2971800"/>
            <a:ext cx="533399" cy="1279525"/>
          </a:xfrm>
          <a:prstGeom prst="rect">
            <a:avLst/>
          </a:prstGeom>
          <a:noFill/>
          <a:ln>
            <a:noFill/>
          </a:ln>
        </p:spPr>
      </p:pic>
      <p:pic>
        <p:nvPicPr>
          <p:cNvPr id="393" name="Shape 393"/>
          <p:cNvPicPr preferRelativeResize="0"/>
          <p:nvPr/>
        </p:nvPicPr>
        <p:blipFill rotWithShape="1">
          <a:blip r:embed="rId4">
            <a:alphaModFix/>
          </a:blip>
          <a:srcRect/>
          <a:stretch/>
        </p:blipFill>
        <p:spPr>
          <a:xfrm>
            <a:off x="762000" y="990600"/>
            <a:ext cx="1357313" cy="47624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l="-14999" r="-14997"/>
          </a:stretch>
        </a:blipFill>
        <a:effectLst/>
      </p:bgPr>
    </p:bg>
    <p:spTree>
      <p:nvGrpSpPr>
        <p:cNvPr id="1" name="Shape 179"/>
        <p:cNvGrpSpPr/>
        <p:nvPr/>
      </p:nvGrpSpPr>
      <p:grpSpPr>
        <a:xfrm>
          <a:off x="0" y="0"/>
          <a:ext cx="0" cy="0"/>
          <a:chOff x="0" y="0"/>
          <a:chExt cx="0" cy="0"/>
        </a:xfrm>
      </p:grpSpPr>
      <p:sp>
        <p:nvSpPr>
          <p:cNvPr id="181" name="Shape 181"/>
          <p:cNvSpPr txBox="1"/>
          <p:nvPr/>
        </p:nvSpPr>
        <p:spPr>
          <a:xfrm>
            <a:off x="304800" y="2514600"/>
            <a:ext cx="3124199" cy="838199"/>
          </a:xfrm>
          <a:prstGeom prst="rect">
            <a:avLst/>
          </a:prstGeom>
          <a:noFill/>
          <a:ln>
            <a:noFill/>
          </a:ln>
        </p:spPr>
        <p:txBody>
          <a:bodyPr lIns="91425" tIns="45700" rIns="91425" bIns="45700" anchor="t" anchorCtr="0">
            <a:noAutofit/>
          </a:bodyPr>
          <a:lstStyle/>
          <a:p>
            <a:pPr marL="342900" marR="0" lvl="0" indent="-342900" algn="l" rtl="0">
              <a:lnSpc>
                <a:spcPct val="100000"/>
              </a:lnSpc>
              <a:spcBef>
                <a:spcPts val="0"/>
              </a:spcBef>
              <a:spcAft>
                <a:spcPts val="0"/>
              </a:spcAft>
              <a:buClr>
                <a:schemeClr val="dk1"/>
              </a:buClr>
              <a:buSzPct val="25000"/>
              <a:buFont typeface="Arial"/>
              <a:buNone/>
            </a:pPr>
            <a:r>
              <a:rPr lang="en-US" sz="4000" b="0" i="0" u="none" strike="noStrike" cap="none">
                <a:solidFill>
                  <a:schemeClr val="dk1"/>
                </a:solidFill>
                <a:latin typeface="Calibri"/>
                <a:ea typeface="Calibri"/>
                <a:cs typeface="Calibri"/>
                <a:sym typeface="Calibri"/>
              </a:rPr>
              <a:t>ICE MELTER</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pic>
        <p:nvPicPr>
          <p:cNvPr id="399" name="Shape 399"/>
          <p:cNvPicPr preferRelativeResize="0"/>
          <p:nvPr/>
        </p:nvPicPr>
        <p:blipFill rotWithShape="1">
          <a:blip r:embed="rId3">
            <a:alphaModFix/>
          </a:blip>
          <a:srcRect/>
          <a:stretch/>
        </p:blipFill>
        <p:spPr>
          <a:xfrm>
            <a:off x="914400" y="609600"/>
            <a:ext cx="7619999" cy="5511800"/>
          </a:xfrm>
          <a:prstGeom prst="rect">
            <a:avLst/>
          </a:prstGeom>
          <a:noFill/>
          <a:ln>
            <a:noFill/>
          </a:ln>
        </p:spPr>
      </p:pic>
      <p:sp>
        <p:nvSpPr>
          <p:cNvPr id="400" name="Shape 400"/>
          <p:cNvSpPr/>
          <p:nvPr/>
        </p:nvSpPr>
        <p:spPr>
          <a:xfrm>
            <a:off x="4479667" y="3244333"/>
            <a:ext cx="184666"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a:solidFill>
                  <a:schemeClr val="dk1"/>
                </a:solidFill>
                <a:latin typeface="Calibri"/>
                <a:ea typeface="Calibri"/>
                <a:cs typeface="Calibri"/>
                <a:sym typeface="Calibri"/>
              </a:rPr>
              <a:t> </a:t>
            </a:r>
          </a:p>
        </p:txBody>
      </p:sp>
      <p:sp>
        <p:nvSpPr>
          <p:cNvPr id="401" name="Shape 401"/>
          <p:cNvSpPr/>
          <p:nvPr/>
        </p:nvSpPr>
        <p:spPr>
          <a:xfrm>
            <a:off x="4479667" y="3244333"/>
            <a:ext cx="184666"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a:solidFill>
                  <a:schemeClr val="dk1"/>
                </a:solidFill>
                <a:latin typeface="Calibri"/>
                <a:ea typeface="Calibri"/>
                <a:cs typeface="Calibri"/>
                <a:sym typeface="Calibri"/>
              </a:rPr>
              <a:t>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Shape 406"/>
          <p:cNvSpPr txBox="1">
            <a:spLocks noGrp="1"/>
          </p:cNvSpPr>
          <p:nvPr>
            <p:ph type="title"/>
          </p:nvPr>
        </p:nvSpPr>
        <p:spPr>
          <a:xfrm>
            <a:off x="4724400" y="2971800"/>
            <a:ext cx="4419599" cy="1143000"/>
          </a:xfrm>
          <a:prstGeom prst="rect">
            <a:avLst/>
          </a:prstGeom>
          <a:noFill/>
          <a:ln>
            <a:noFill/>
          </a:ln>
        </p:spPr>
        <p:txBody>
          <a:bodyPr lIns="91425" tIns="45700" rIns="91425" bIns="45700" anchor="ctr" anchorCtr="0">
            <a:noAutofit/>
          </a:bodyPr>
          <a:lstStyle/>
          <a:p>
            <a:pPr marL="0" marR="0" lvl="0" indent="0" algn="ctr" rtl="0">
              <a:spcBef>
                <a:spcPts val="0"/>
              </a:spcBef>
              <a:buClr>
                <a:schemeClr val="lt1"/>
              </a:buClr>
              <a:buSzPct val="25000"/>
              <a:buFont typeface="Batang"/>
              <a:buNone/>
            </a:pPr>
            <a:r>
              <a:rPr lang="en-US" sz="6750" b="0" i="0" u="none" strike="noStrike" cap="none">
                <a:solidFill>
                  <a:schemeClr val="lt1"/>
                </a:solidFill>
                <a:latin typeface="Batang"/>
                <a:ea typeface="Batang"/>
                <a:cs typeface="Batang"/>
                <a:sym typeface="Batang"/>
              </a:rPr>
              <a:t>Lisa’s Story</a:t>
            </a:r>
          </a:p>
        </p:txBody>
      </p:sp>
      <p:pic>
        <p:nvPicPr>
          <p:cNvPr id="407" name="Shape 407" descr="Image result for pack up backpack"/>
          <p:cNvPicPr preferRelativeResize="0"/>
          <p:nvPr/>
        </p:nvPicPr>
        <p:blipFill rotWithShape="1">
          <a:blip r:embed="rId3">
            <a:alphaModFix/>
          </a:blip>
          <a:srcRect l="11079" t="8156" r="3417" b="3925"/>
          <a:stretch/>
        </p:blipFill>
        <p:spPr>
          <a:xfrm rot="1212177">
            <a:off x="3771106" y="1401762"/>
            <a:ext cx="3582988" cy="4283075"/>
          </a:xfrm>
          <a:prstGeom prst="rect">
            <a:avLst/>
          </a:prstGeom>
          <a:noFill/>
          <a:ln>
            <a:noFill/>
          </a:ln>
        </p:spPr>
      </p:pic>
      <p:sp>
        <p:nvSpPr>
          <p:cNvPr id="408" name="Shape 408"/>
          <p:cNvSpPr txBox="1"/>
          <p:nvPr/>
        </p:nvSpPr>
        <p:spPr>
          <a:xfrm>
            <a:off x="381000" y="423672"/>
            <a:ext cx="5181600" cy="5842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3200" b="1" dirty="0">
                <a:solidFill>
                  <a:schemeClr val="tx1"/>
                </a:solidFill>
                <a:latin typeface="+mn-lt"/>
                <a:ea typeface="Calibri"/>
                <a:cs typeface="Calibri"/>
                <a:sym typeface="Calibri"/>
              </a:rPr>
              <a:t>More about Samuel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4" name="Shape 414"/>
          <p:cNvSpPr txBox="1">
            <a:spLocks noGrp="1"/>
          </p:cNvSpPr>
          <p:nvPr>
            <p:ph idx="1"/>
          </p:nvPr>
        </p:nvSpPr>
        <p:spPr>
          <a:xfrm>
            <a:off x="265176" y="609600"/>
            <a:ext cx="6089904" cy="5287962"/>
          </a:xfrm>
          <a:prstGeom prst="rect">
            <a:avLst/>
          </a:prstGeom>
          <a:noFill/>
          <a:ln>
            <a:noFill/>
          </a:ln>
        </p:spPr>
        <p:txBody>
          <a:bodyPr lIns="91425" tIns="45700" rIns="91425" bIns="45700" anchor="t" anchorCtr="0">
            <a:noAutofit/>
          </a:bodyPr>
          <a:lstStyle/>
          <a:p>
            <a:pPr marL="457200" marR="0" lvl="0" indent="0" algn="l" rtl="0">
              <a:spcBef>
                <a:spcPts val="0"/>
              </a:spcBef>
              <a:spcAft>
                <a:spcPts val="0"/>
              </a:spcAft>
              <a:buClr>
                <a:srgbClr val="000000"/>
              </a:buClr>
              <a:buSzPct val="25000"/>
              <a:buFont typeface="Arial"/>
              <a:buNone/>
            </a:pPr>
            <a:r>
              <a:rPr lang="en-US" sz="2800" b="0" i="0" u="none" strike="noStrike" cap="none" dirty="0">
                <a:solidFill>
                  <a:srgbClr val="000000"/>
                </a:solidFill>
                <a:latin typeface="Arial"/>
                <a:ea typeface="Arial"/>
                <a:cs typeface="Arial"/>
                <a:sym typeface="Arial"/>
              </a:rPr>
              <a:t>Experience(s) that threaten the physical, emotional, mental and spiritual well being of a child/adolescent or of someone critically important to the child/adolescent</a:t>
            </a:r>
          </a:p>
          <a:p>
            <a:pPr marL="457200" marR="0" lvl="0" indent="0" algn="l" rtl="0">
              <a:spcBef>
                <a:spcPts val="1160"/>
              </a:spcBef>
              <a:spcAft>
                <a:spcPts val="0"/>
              </a:spcAft>
              <a:buClr>
                <a:schemeClr val="dk1"/>
              </a:buClr>
              <a:buSzPct val="100000"/>
              <a:buFont typeface="Arial"/>
              <a:buNone/>
            </a:pPr>
            <a:endParaRPr sz="2800" b="0" i="0" u="none" strike="noStrike" cap="none" dirty="0">
              <a:solidFill>
                <a:srgbClr val="000000"/>
              </a:solidFill>
              <a:latin typeface="Arial"/>
              <a:ea typeface="Arial"/>
              <a:cs typeface="Arial"/>
              <a:sym typeface="Arial"/>
            </a:endParaRPr>
          </a:p>
          <a:p>
            <a:pPr marL="0" marR="0" lvl="0" indent="0" algn="l" rtl="0">
              <a:spcBef>
                <a:spcPts val="1160"/>
              </a:spcBef>
              <a:spcAft>
                <a:spcPts val="0"/>
              </a:spcAft>
              <a:buClr>
                <a:srgbClr val="000000"/>
              </a:buClr>
              <a:buSzPct val="25000"/>
              <a:buFont typeface="Arial"/>
              <a:buNone/>
            </a:pPr>
            <a:r>
              <a:rPr lang="en-US" sz="2800" b="0" i="1" u="none" strike="noStrike" cap="none" dirty="0">
                <a:solidFill>
                  <a:srgbClr val="000000"/>
                </a:solidFill>
                <a:latin typeface="Arial"/>
                <a:ea typeface="Arial"/>
                <a:cs typeface="Arial"/>
                <a:sym typeface="Arial"/>
              </a:rPr>
              <a:t>Frightening, chaotic, unpredictable, overwhelming, loss of power/control, helplessness</a:t>
            </a:r>
          </a:p>
          <a:p>
            <a:pPr marL="342900" marR="0" lvl="0" indent="-342900" algn="l" rtl="0">
              <a:spcBef>
                <a:spcPts val="1240"/>
              </a:spcBef>
              <a:buClr>
                <a:schemeClr val="dk1"/>
              </a:buClr>
              <a:buSzPct val="100000"/>
              <a:buFont typeface="Arial"/>
              <a:buNone/>
            </a:pPr>
            <a:endParaRPr sz="3200" b="0" i="0" u="none" strike="noStrike" cap="none" dirty="0">
              <a:solidFill>
                <a:schemeClr val="dk1"/>
              </a:solidFill>
              <a:latin typeface="Calibri"/>
              <a:ea typeface="Calibri"/>
              <a:cs typeface="Calibri"/>
              <a:sym typeface="Calibri"/>
            </a:endParaRPr>
          </a:p>
        </p:txBody>
      </p:sp>
      <p:pic>
        <p:nvPicPr>
          <p:cNvPr id="415" name="Shape 415" descr="trauma word.jpg"/>
          <p:cNvPicPr preferRelativeResize="0"/>
          <p:nvPr/>
        </p:nvPicPr>
        <p:blipFill rotWithShape="1">
          <a:blip r:embed="rId3">
            <a:alphaModFix/>
          </a:blip>
          <a:srcRect/>
          <a:stretch/>
        </p:blipFill>
        <p:spPr>
          <a:xfrm>
            <a:off x="5926138" y="1560577"/>
            <a:ext cx="3025838" cy="2014728"/>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19"/>
        <p:cNvGrpSpPr/>
        <p:nvPr/>
      </p:nvGrpSpPr>
      <p:grpSpPr>
        <a:xfrm>
          <a:off x="0" y="0"/>
          <a:ext cx="0" cy="0"/>
          <a:chOff x="0" y="0"/>
          <a:chExt cx="0" cy="0"/>
        </a:xfrm>
      </p:grpSpPr>
      <p:pic>
        <p:nvPicPr>
          <p:cNvPr id="420" name="Shape 420" descr="Three-Types-of-Stress-1024x732.jpg"/>
          <p:cNvPicPr preferRelativeResize="0">
            <a:picLocks noGrp="1"/>
          </p:cNvPicPr>
          <p:nvPr>
            <p:ph idx="1"/>
          </p:nvPr>
        </p:nvPicPr>
        <p:blipFill rotWithShape="1">
          <a:blip r:embed="rId3">
            <a:alphaModFix/>
          </a:blip>
          <a:srcRect/>
          <a:stretch/>
        </p:blipFill>
        <p:spPr>
          <a:xfrm>
            <a:off x="990600" y="762000"/>
            <a:ext cx="6781800" cy="4924424"/>
          </a:xfrm>
          <a:prstGeom prst="rect">
            <a:avLst/>
          </a:prstGeom>
          <a:noFill/>
          <a:ln>
            <a:noFill/>
          </a:ln>
        </p:spPr>
      </p:pic>
      <p:sp>
        <p:nvSpPr>
          <p:cNvPr id="421" name="Shape 421"/>
          <p:cNvSpPr txBox="1"/>
          <p:nvPr/>
        </p:nvSpPr>
        <p:spPr>
          <a:xfrm>
            <a:off x="114300" y="6200775"/>
            <a:ext cx="4838700" cy="276224"/>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200">
                <a:solidFill>
                  <a:schemeClr val="dk1"/>
                </a:solidFill>
                <a:latin typeface="Arial"/>
                <a:ea typeface="Arial"/>
                <a:cs typeface="Arial"/>
                <a:sym typeface="Arial"/>
              </a:rPr>
              <a:t>Source: Center on the Developing Child, Harvard University</a:t>
            </a:r>
          </a:p>
        </p:txBody>
      </p:sp>
      <p:sp>
        <p:nvSpPr>
          <p:cNvPr id="422" name="Shape 422"/>
          <p:cNvSpPr/>
          <p:nvPr/>
        </p:nvSpPr>
        <p:spPr>
          <a:xfrm>
            <a:off x="1981200" y="5257800"/>
            <a:ext cx="5943599" cy="800099"/>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1800" b="1" i="1">
                <a:solidFill>
                  <a:schemeClr val="dk1"/>
                </a:solidFill>
                <a:latin typeface="Calibri"/>
                <a:ea typeface="Calibri"/>
                <a:cs typeface="Calibri"/>
                <a:sym typeface="Calibri"/>
              </a:rPr>
              <a:t>Positive stress helps us grow. </a:t>
            </a:r>
          </a:p>
          <a:p>
            <a:pPr marL="0" marR="0" lvl="0" indent="0" algn="ctr" rtl="0">
              <a:spcBef>
                <a:spcPts val="0"/>
              </a:spcBef>
              <a:buSzPct val="25000"/>
              <a:buNone/>
            </a:pPr>
            <a:r>
              <a:rPr lang="en-US" sz="1800" b="1" i="1">
                <a:solidFill>
                  <a:schemeClr val="dk1"/>
                </a:solidFill>
                <a:latin typeface="Calibri"/>
                <a:ea typeface="Calibri"/>
                <a:cs typeface="Calibri"/>
                <a:sym typeface="Calibri"/>
              </a:rPr>
              <a:t>Toxic stress = trauma</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27"/>
        <p:cNvGrpSpPr/>
        <p:nvPr/>
      </p:nvGrpSpPr>
      <p:grpSpPr>
        <a:xfrm>
          <a:off x="0" y="0"/>
          <a:ext cx="0" cy="0"/>
          <a:chOff x="0" y="0"/>
          <a:chExt cx="0" cy="0"/>
        </a:xfrm>
      </p:grpSpPr>
      <p:sp>
        <p:nvSpPr>
          <p:cNvPr id="428" name="Shape 428"/>
          <p:cNvSpPr txBox="1"/>
          <p:nvPr/>
        </p:nvSpPr>
        <p:spPr>
          <a:xfrm>
            <a:off x="762000" y="750887"/>
            <a:ext cx="6858000" cy="1077912"/>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3200">
                <a:solidFill>
                  <a:srgbClr val="006991"/>
                </a:solidFill>
                <a:latin typeface="Arial"/>
                <a:ea typeface="Arial"/>
                <a:cs typeface="Arial"/>
                <a:sym typeface="Arial"/>
              </a:rPr>
              <a:t>Potential traumatic stress responses in young people</a:t>
            </a:r>
          </a:p>
        </p:txBody>
      </p:sp>
      <p:sp>
        <p:nvSpPr>
          <p:cNvPr id="429" name="Shape 429"/>
          <p:cNvSpPr txBox="1"/>
          <p:nvPr/>
        </p:nvSpPr>
        <p:spPr>
          <a:xfrm>
            <a:off x="228600" y="1819275"/>
            <a:ext cx="8915400" cy="5602288"/>
          </a:xfrm>
          <a:prstGeom prst="rect">
            <a:avLst/>
          </a:prstGeom>
          <a:noFill/>
          <a:ln>
            <a:noFill/>
          </a:ln>
        </p:spPr>
        <p:txBody>
          <a:bodyPr lIns="91425" tIns="45700" rIns="91425" bIns="45700" anchor="t" anchorCtr="0">
            <a:noAutofit/>
          </a:bodyPr>
          <a:lstStyle/>
          <a:p>
            <a:pPr marL="0" marR="0" lvl="0" indent="0" algn="l" rtl="0">
              <a:lnSpc>
                <a:spcPct val="150000"/>
              </a:lnSpc>
              <a:spcBef>
                <a:spcPts val="0"/>
              </a:spcBef>
              <a:buClr>
                <a:srgbClr val="006991"/>
              </a:buClr>
              <a:buSzPct val="100000"/>
              <a:buFont typeface="Arial"/>
              <a:buChar char="•"/>
            </a:pPr>
            <a:r>
              <a:rPr lang="en-US" sz="2000" b="1">
                <a:solidFill>
                  <a:srgbClr val="006991"/>
                </a:solidFill>
                <a:latin typeface="Batang"/>
                <a:ea typeface="Batang"/>
                <a:cs typeface="Batang"/>
                <a:sym typeface="Batang"/>
              </a:rPr>
              <a:t> “</a:t>
            </a:r>
            <a:r>
              <a:rPr lang="en-US" sz="2000">
                <a:solidFill>
                  <a:srgbClr val="006991"/>
                </a:solidFill>
                <a:latin typeface="Arial"/>
                <a:ea typeface="Arial"/>
                <a:cs typeface="Arial"/>
                <a:sym typeface="Arial"/>
              </a:rPr>
              <a:t>On edge,” easily startled</a:t>
            </a:r>
          </a:p>
          <a:p>
            <a:pPr marL="0" marR="0" lvl="0" indent="0" algn="l" rtl="0">
              <a:lnSpc>
                <a:spcPct val="150000"/>
              </a:lnSpc>
              <a:spcBef>
                <a:spcPts val="0"/>
              </a:spcBef>
              <a:buClr>
                <a:srgbClr val="006991"/>
              </a:buClr>
              <a:buSzPct val="100000"/>
              <a:buFont typeface="Arial"/>
              <a:buChar char="•"/>
            </a:pPr>
            <a:r>
              <a:rPr lang="en-US" sz="2000">
                <a:solidFill>
                  <a:srgbClr val="006991"/>
                </a:solidFill>
                <a:latin typeface="Arial"/>
                <a:ea typeface="Arial"/>
                <a:cs typeface="Arial"/>
                <a:sym typeface="Arial"/>
              </a:rPr>
              <a:t> Withdrawn, avoidant, seem “numb”</a:t>
            </a:r>
          </a:p>
          <a:p>
            <a:pPr marL="0" marR="0" lvl="0" indent="0" algn="l" rtl="0">
              <a:lnSpc>
                <a:spcPct val="150000"/>
              </a:lnSpc>
              <a:spcBef>
                <a:spcPts val="0"/>
              </a:spcBef>
              <a:buClr>
                <a:srgbClr val="006991"/>
              </a:buClr>
              <a:buSzPct val="100000"/>
              <a:buFont typeface="Arial"/>
              <a:buChar char="•"/>
            </a:pPr>
            <a:r>
              <a:rPr lang="en-US" sz="2000">
                <a:solidFill>
                  <a:srgbClr val="006991"/>
                </a:solidFill>
                <a:latin typeface="Arial"/>
                <a:ea typeface="Arial"/>
                <a:cs typeface="Arial"/>
                <a:sym typeface="Arial"/>
              </a:rPr>
              <a:t> Increased aggression</a:t>
            </a:r>
          </a:p>
          <a:p>
            <a:pPr marL="0" marR="0" lvl="0" indent="0" algn="l" rtl="0">
              <a:lnSpc>
                <a:spcPct val="150000"/>
              </a:lnSpc>
              <a:spcBef>
                <a:spcPts val="0"/>
              </a:spcBef>
              <a:buClr>
                <a:srgbClr val="006991"/>
              </a:buClr>
              <a:buSzPct val="100000"/>
              <a:buFont typeface="Arial"/>
              <a:buChar char="•"/>
            </a:pPr>
            <a:r>
              <a:rPr lang="en-US" sz="2000">
                <a:solidFill>
                  <a:srgbClr val="006991"/>
                </a:solidFill>
                <a:latin typeface="Arial"/>
                <a:ea typeface="Arial"/>
                <a:cs typeface="Arial"/>
                <a:sym typeface="Arial"/>
              </a:rPr>
              <a:t> Difficulty concentrating, impulsive</a:t>
            </a:r>
          </a:p>
          <a:p>
            <a:pPr marL="0" marR="0" lvl="0" indent="0" algn="l" rtl="0">
              <a:lnSpc>
                <a:spcPct val="150000"/>
              </a:lnSpc>
              <a:spcBef>
                <a:spcPts val="0"/>
              </a:spcBef>
              <a:buClr>
                <a:srgbClr val="006991"/>
              </a:buClr>
              <a:buSzPct val="100000"/>
              <a:buFont typeface="Arial"/>
              <a:buChar char="•"/>
            </a:pPr>
            <a:r>
              <a:rPr lang="en-US" sz="2000">
                <a:solidFill>
                  <a:srgbClr val="006991"/>
                </a:solidFill>
                <a:latin typeface="Arial"/>
                <a:ea typeface="Arial"/>
                <a:cs typeface="Arial"/>
                <a:sym typeface="Arial"/>
              </a:rPr>
              <a:t> Changes in appetite </a:t>
            </a:r>
          </a:p>
          <a:p>
            <a:pPr marL="0" marR="0" lvl="0" indent="0" algn="l" rtl="0">
              <a:lnSpc>
                <a:spcPct val="150000"/>
              </a:lnSpc>
              <a:spcBef>
                <a:spcPts val="0"/>
              </a:spcBef>
              <a:buClr>
                <a:srgbClr val="006991"/>
              </a:buClr>
              <a:buSzPct val="100000"/>
              <a:buFont typeface="Arial"/>
              <a:buChar char="•"/>
            </a:pPr>
            <a:r>
              <a:rPr lang="en-US" sz="2000">
                <a:solidFill>
                  <a:srgbClr val="006991"/>
                </a:solidFill>
                <a:latin typeface="Arial"/>
                <a:ea typeface="Arial"/>
                <a:cs typeface="Arial"/>
                <a:sym typeface="Arial"/>
              </a:rPr>
              <a:t> Difficulty with forming trusting relationships</a:t>
            </a:r>
          </a:p>
          <a:p>
            <a:pPr marL="0" marR="0" lvl="0" indent="0" algn="l" rtl="0">
              <a:lnSpc>
                <a:spcPct val="150000"/>
              </a:lnSpc>
              <a:spcBef>
                <a:spcPts val="0"/>
              </a:spcBef>
              <a:buClr>
                <a:srgbClr val="006991"/>
              </a:buClr>
              <a:buSzPct val="100000"/>
              <a:buFont typeface="Arial"/>
              <a:buChar char="•"/>
            </a:pPr>
            <a:r>
              <a:rPr lang="en-US" sz="2000">
                <a:solidFill>
                  <a:srgbClr val="006991"/>
                </a:solidFill>
                <a:latin typeface="Arial"/>
                <a:ea typeface="Arial"/>
                <a:cs typeface="Arial"/>
                <a:sym typeface="Arial"/>
              </a:rPr>
              <a:t> “Triggers” – something (e.g. sound, smell, situation) that is a reminder of traumatic experience, causes distress</a:t>
            </a:r>
          </a:p>
          <a:p>
            <a:pPr marL="0" marR="0" lvl="0" indent="0" algn="l" rtl="0">
              <a:lnSpc>
                <a:spcPct val="150000"/>
              </a:lnSpc>
              <a:spcBef>
                <a:spcPts val="0"/>
              </a:spcBef>
              <a:buClr>
                <a:schemeClr val="dk1"/>
              </a:buClr>
              <a:buFont typeface="Arial"/>
              <a:buNone/>
            </a:pPr>
            <a:endParaRPr sz="2800">
              <a:solidFill>
                <a:schemeClr val="dk1"/>
              </a:solidFill>
              <a:latin typeface="Arial"/>
              <a:ea typeface="Arial"/>
              <a:cs typeface="Arial"/>
              <a:sym typeface="Arial"/>
            </a:endParaRPr>
          </a:p>
          <a:p>
            <a:pPr marL="0" marR="0" lvl="0" indent="0" algn="l" rtl="0">
              <a:lnSpc>
                <a:spcPct val="150000"/>
              </a:lnSpc>
              <a:spcBef>
                <a:spcPts val="0"/>
              </a:spcBef>
              <a:buNone/>
            </a:pPr>
            <a:endParaRPr sz="2800" i="1">
              <a:solidFill>
                <a:schemeClr val="dk1"/>
              </a:solidFill>
              <a:latin typeface="Arial"/>
              <a:ea typeface="Arial"/>
              <a:cs typeface="Arial"/>
              <a:sym typeface="Arial"/>
            </a:endParaRPr>
          </a:p>
          <a:p>
            <a:pPr marL="0" marR="0" lvl="0" indent="0" algn="l" rtl="0">
              <a:lnSpc>
                <a:spcPct val="150000"/>
              </a:lnSpc>
              <a:spcBef>
                <a:spcPts val="0"/>
              </a:spcBef>
              <a:buClr>
                <a:schemeClr val="dk1"/>
              </a:buClr>
              <a:buFont typeface="Arial"/>
              <a:buNone/>
            </a:pPr>
            <a:endParaRPr sz="2400">
              <a:solidFill>
                <a:schemeClr val="dk1"/>
              </a:solidFill>
              <a:latin typeface="Arial"/>
              <a:ea typeface="Arial"/>
              <a:cs typeface="Arial"/>
              <a:sym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pic>
        <p:nvPicPr>
          <p:cNvPr id="435" name="Shape 435" descr="blog-pic_aces-infographic.jpg"/>
          <p:cNvPicPr preferRelativeResize="0">
            <a:picLocks noGrp="1"/>
          </p:cNvPicPr>
          <p:nvPr>
            <p:ph idx="1"/>
          </p:nvPr>
        </p:nvPicPr>
        <p:blipFill rotWithShape="1">
          <a:blip r:embed="rId3">
            <a:alphaModFix/>
          </a:blip>
          <a:srcRect/>
          <a:stretch/>
        </p:blipFill>
        <p:spPr>
          <a:xfrm>
            <a:off x="2478024" y="219456"/>
            <a:ext cx="4212336" cy="5802439"/>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40"/>
        <p:cNvGrpSpPr/>
        <p:nvPr/>
      </p:nvGrpSpPr>
      <p:grpSpPr>
        <a:xfrm>
          <a:off x="0" y="0"/>
          <a:ext cx="0" cy="0"/>
          <a:chOff x="0" y="0"/>
          <a:chExt cx="0" cy="0"/>
        </a:xfrm>
      </p:grpSpPr>
      <p:pic>
        <p:nvPicPr>
          <p:cNvPr id="441" name="Shape 441"/>
          <p:cNvPicPr preferRelativeResize="0"/>
          <p:nvPr/>
        </p:nvPicPr>
        <p:blipFill rotWithShape="1">
          <a:blip r:embed="rId3">
            <a:alphaModFix/>
          </a:blip>
          <a:srcRect/>
          <a:stretch/>
        </p:blipFill>
        <p:spPr>
          <a:xfrm>
            <a:off x="2286000" y="1524000"/>
            <a:ext cx="5867400" cy="4047459"/>
          </a:xfrm>
          <a:prstGeom prst="rect">
            <a:avLst/>
          </a:prstGeom>
          <a:noFill/>
          <a:ln>
            <a:noFill/>
          </a:ln>
        </p:spPr>
      </p:pic>
      <p:sp>
        <p:nvSpPr>
          <p:cNvPr id="442" name="Shape 442"/>
          <p:cNvSpPr txBox="1"/>
          <p:nvPr/>
        </p:nvSpPr>
        <p:spPr>
          <a:xfrm>
            <a:off x="4495800" y="2514600"/>
            <a:ext cx="990599" cy="60959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400" b="1" i="0" u="none" strike="noStrike" cap="none"/>
              <a:t>36%</a:t>
            </a:r>
          </a:p>
          <a:p>
            <a:pPr marL="0" marR="0" lvl="0" indent="0" algn="l" rtl="0">
              <a:spcBef>
                <a:spcPts val="0"/>
              </a:spcBef>
              <a:buSzPct val="25000"/>
              <a:buNone/>
            </a:pPr>
            <a:r>
              <a:rPr lang="en-US" sz="1400" b="1"/>
              <a:t>0 ACEs </a:t>
            </a:r>
          </a:p>
        </p:txBody>
      </p:sp>
      <p:sp>
        <p:nvSpPr>
          <p:cNvPr id="443" name="Shape 443"/>
          <p:cNvSpPr txBox="1"/>
          <p:nvPr/>
        </p:nvSpPr>
        <p:spPr>
          <a:xfrm>
            <a:off x="3962400" y="4267200"/>
            <a:ext cx="838199" cy="53339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400" b="1"/>
              <a:t>26% </a:t>
            </a:r>
          </a:p>
          <a:p>
            <a:pPr marL="0" marR="0" lvl="0" indent="0" algn="l" rtl="0">
              <a:spcBef>
                <a:spcPts val="0"/>
              </a:spcBef>
              <a:buSzPct val="25000"/>
              <a:buNone/>
            </a:pPr>
            <a:r>
              <a:rPr lang="en-US" sz="1400" b="1"/>
              <a:t>1 ACEs</a:t>
            </a:r>
          </a:p>
        </p:txBody>
      </p:sp>
      <p:sp>
        <p:nvSpPr>
          <p:cNvPr id="444" name="Shape 444"/>
          <p:cNvSpPr txBox="1"/>
          <p:nvPr/>
        </p:nvSpPr>
        <p:spPr>
          <a:xfrm>
            <a:off x="2819400" y="3657600"/>
            <a:ext cx="685799" cy="381000"/>
          </a:xfrm>
          <a:prstGeom prst="rect">
            <a:avLst/>
          </a:prstGeom>
          <a:noFill/>
          <a:ln>
            <a:noFill/>
          </a:ln>
        </p:spPr>
        <p:txBody>
          <a:bodyPr lIns="91425" tIns="45700" rIns="91425" bIns="45700" anchor="t" anchorCtr="0">
            <a:noAutofit/>
          </a:bodyPr>
          <a:lstStyle/>
          <a:p>
            <a:pPr marL="0" marR="0" lvl="0" indent="0" algn="l" rtl="0">
              <a:spcBef>
                <a:spcPts val="0"/>
              </a:spcBef>
              <a:buNone/>
            </a:pPr>
            <a:endParaRPr sz="1100"/>
          </a:p>
        </p:txBody>
      </p:sp>
      <p:sp>
        <p:nvSpPr>
          <p:cNvPr id="445" name="Shape 445"/>
          <p:cNvSpPr txBox="1"/>
          <p:nvPr/>
        </p:nvSpPr>
        <p:spPr>
          <a:xfrm>
            <a:off x="2819400" y="3581400"/>
            <a:ext cx="762000" cy="457200"/>
          </a:xfrm>
          <a:prstGeom prst="rect">
            <a:avLst/>
          </a:prstGeom>
          <a:noFill/>
          <a:ln>
            <a:noFill/>
          </a:ln>
        </p:spPr>
        <p:txBody>
          <a:bodyPr lIns="91425" tIns="45700" rIns="91425" bIns="45700" anchor="t" anchorCtr="0">
            <a:noAutofit/>
          </a:bodyPr>
          <a:lstStyle/>
          <a:p>
            <a:pPr marL="0" marR="0" lvl="0" indent="0" algn="l" rtl="0">
              <a:spcBef>
                <a:spcPts val="0"/>
              </a:spcBef>
              <a:buNone/>
            </a:pPr>
            <a:endParaRPr sz="1100"/>
          </a:p>
        </p:txBody>
      </p:sp>
      <p:sp>
        <p:nvSpPr>
          <p:cNvPr id="446" name="Shape 446"/>
          <p:cNvSpPr txBox="1"/>
          <p:nvPr/>
        </p:nvSpPr>
        <p:spPr>
          <a:xfrm>
            <a:off x="2667000" y="3581400"/>
            <a:ext cx="1143000" cy="533399"/>
          </a:xfrm>
          <a:prstGeom prst="rect">
            <a:avLst/>
          </a:prstGeom>
          <a:noFill/>
          <a:ln>
            <a:noFill/>
          </a:ln>
        </p:spPr>
        <p:txBody>
          <a:bodyPr lIns="91425" tIns="45700" rIns="91425" bIns="45700" anchor="t" anchorCtr="0">
            <a:noAutofit/>
          </a:bodyPr>
          <a:lstStyle/>
          <a:p>
            <a:pPr marL="0" marR="0" lvl="0" indent="0" algn="l" rtl="0">
              <a:spcBef>
                <a:spcPts val="0"/>
              </a:spcBef>
              <a:buNone/>
            </a:pPr>
            <a:endParaRPr sz="1400" b="1"/>
          </a:p>
        </p:txBody>
      </p:sp>
      <p:sp>
        <p:nvSpPr>
          <p:cNvPr id="447" name="Shape 447"/>
          <p:cNvSpPr txBox="1"/>
          <p:nvPr/>
        </p:nvSpPr>
        <p:spPr>
          <a:xfrm>
            <a:off x="2667000" y="3581400"/>
            <a:ext cx="1066799" cy="53339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400" b="1"/>
              <a:t>16%</a:t>
            </a:r>
          </a:p>
          <a:p>
            <a:pPr marL="0" marR="0" lvl="0" indent="0" algn="l" rtl="0">
              <a:spcBef>
                <a:spcPts val="0"/>
              </a:spcBef>
              <a:buSzPct val="25000"/>
              <a:buNone/>
            </a:pPr>
            <a:r>
              <a:rPr lang="en-US" sz="1400" b="1"/>
              <a:t>2 ACEs</a:t>
            </a:r>
          </a:p>
        </p:txBody>
      </p:sp>
      <p:sp>
        <p:nvSpPr>
          <p:cNvPr id="448" name="Shape 448"/>
          <p:cNvSpPr txBox="1"/>
          <p:nvPr/>
        </p:nvSpPr>
        <p:spPr>
          <a:xfrm>
            <a:off x="3200400" y="2133600"/>
            <a:ext cx="914400" cy="7620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400" b="1"/>
              <a:t>12.4 %</a:t>
            </a:r>
          </a:p>
          <a:p>
            <a:pPr marL="0" marR="0" lvl="0" indent="0" algn="l" rtl="0">
              <a:spcBef>
                <a:spcPts val="0"/>
              </a:spcBef>
              <a:buSzPct val="25000"/>
              <a:buNone/>
            </a:pPr>
            <a:r>
              <a:rPr lang="en-US" sz="1400" b="1"/>
              <a:t>4+ ACEs</a:t>
            </a:r>
          </a:p>
        </p:txBody>
      </p:sp>
      <p:sp>
        <p:nvSpPr>
          <p:cNvPr id="449" name="Shape 449"/>
          <p:cNvSpPr txBox="1"/>
          <p:nvPr/>
        </p:nvSpPr>
        <p:spPr>
          <a:xfrm>
            <a:off x="2743200" y="2590800"/>
            <a:ext cx="838199" cy="83819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400" b="1"/>
              <a:t>9.5% </a:t>
            </a:r>
          </a:p>
          <a:p>
            <a:pPr marL="0" marR="0" lvl="0" indent="0" algn="l" rtl="0">
              <a:spcBef>
                <a:spcPts val="0"/>
              </a:spcBef>
              <a:buSzPct val="25000"/>
              <a:buNone/>
            </a:pPr>
            <a:r>
              <a:rPr lang="en-US" sz="1400" b="1"/>
              <a:t>3 ACEs</a:t>
            </a:r>
          </a:p>
        </p:txBody>
      </p:sp>
      <p:sp>
        <p:nvSpPr>
          <p:cNvPr id="450" name="Shape 450"/>
          <p:cNvSpPr txBox="1"/>
          <p:nvPr/>
        </p:nvSpPr>
        <p:spPr>
          <a:xfrm>
            <a:off x="228600" y="685800"/>
            <a:ext cx="3886200" cy="83026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300">
                <a:solidFill>
                  <a:schemeClr val="dk1"/>
                </a:solidFill>
                <a:latin typeface="Arial"/>
                <a:ea typeface="Arial"/>
                <a:cs typeface="Arial"/>
                <a:sym typeface="Arial"/>
              </a:rPr>
              <a:t>OF 17,000 ACE Study Participants:  </a:t>
            </a:r>
          </a:p>
        </p:txBody>
      </p:sp>
      <p:sp>
        <p:nvSpPr>
          <p:cNvPr id="451" name="Shape 451"/>
          <p:cNvSpPr txBox="1"/>
          <p:nvPr/>
        </p:nvSpPr>
        <p:spPr>
          <a:xfrm>
            <a:off x="2438400" y="5572125"/>
            <a:ext cx="4572000" cy="523874"/>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800">
                <a:solidFill>
                  <a:schemeClr val="dk1"/>
                </a:solidFill>
                <a:latin typeface="Arial"/>
                <a:ea typeface="Arial"/>
                <a:cs typeface="Arial"/>
                <a:sym typeface="Arial"/>
              </a:rPr>
              <a:t>64% have at least 1 ACE</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pic>
        <p:nvPicPr>
          <p:cNvPr id="457" name="Shape 457" descr="https://upload.wikimedia.org/wikipedia/commons/a/a2/The_ACE_Pyramid.gif"/>
          <p:cNvPicPr preferRelativeResize="0"/>
          <p:nvPr/>
        </p:nvPicPr>
        <p:blipFill rotWithShape="1">
          <a:blip r:embed="rId3">
            <a:alphaModFix/>
          </a:blip>
          <a:srcRect/>
          <a:stretch/>
        </p:blipFill>
        <p:spPr>
          <a:xfrm>
            <a:off x="533400" y="1182687"/>
            <a:ext cx="7315200" cy="4837111"/>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sp>
        <p:nvSpPr>
          <p:cNvPr id="463" name="Shape 463"/>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Arial"/>
              <a:buNone/>
            </a:pPr>
            <a:r>
              <a:rPr lang="en-US" sz="4000" b="0" i="0" u="none" strike="noStrike" cap="none">
                <a:solidFill>
                  <a:schemeClr val="dk1"/>
                </a:solidFill>
                <a:latin typeface="Arial"/>
                <a:ea typeface="Arial"/>
                <a:cs typeface="Arial"/>
                <a:sym typeface="Arial"/>
              </a:rPr>
              <a:t>Brain Stress Response</a:t>
            </a:r>
          </a:p>
        </p:txBody>
      </p:sp>
      <p:pic>
        <p:nvPicPr>
          <p:cNvPr id="464" name="Shape 464" descr="490165a-graphic.jpg"/>
          <p:cNvPicPr preferRelativeResize="0">
            <a:picLocks noGrp="1"/>
          </p:cNvPicPr>
          <p:nvPr>
            <p:ph idx="1"/>
          </p:nvPr>
        </p:nvPicPr>
        <p:blipFill rotWithShape="1">
          <a:blip r:embed="rId3">
            <a:alphaModFix/>
          </a:blip>
          <a:srcRect/>
          <a:stretch/>
        </p:blipFill>
        <p:spPr>
          <a:xfrm>
            <a:off x="457200" y="1981200"/>
            <a:ext cx="8571717" cy="3619500"/>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69"/>
        <p:cNvGrpSpPr/>
        <p:nvPr/>
      </p:nvGrpSpPr>
      <p:grpSpPr>
        <a:xfrm>
          <a:off x="0" y="0"/>
          <a:ext cx="0" cy="0"/>
          <a:chOff x="0" y="0"/>
          <a:chExt cx="0" cy="0"/>
        </a:xfrm>
      </p:grpSpPr>
      <p:sp>
        <p:nvSpPr>
          <p:cNvPr id="470" name="Shape 470"/>
          <p:cNvSpPr txBox="1">
            <a:spLocks noGrp="1"/>
          </p:cNvSpPr>
          <p:nvPr>
            <p:ph idx="1"/>
          </p:nvPr>
        </p:nvSpPr>
        <p:spPr>
          <a:xfrm>
            <a:off x="301752" y="262128"/>
            <a:ext cx="8686800" cy="266699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Arial"/>
              <a:buNone/>
            </a:pPr>
            <a:r>
              <a:rPr lang="en-US" sz="3500" b="0" i="0" u="none" strike="noStrike" cap="none" dirty="0">
                <a:solidFill>
                  <a:schemeClr val="dk1"/>
                </a:solidFill>
                <a:latin typeface="Arial"/>
                <a:ea typeface="Arial"/>
                <a:cs typeface="Arial"/>
                <a:sym typeface="Arial"/>
              </a:rPr>
              <a:t>Resilience is the capacity of individuals and communities to adapt, survive, and bounce back in the midst of hardship and adversity</a:t>
            </a:r>
          </a:p>
          <a:p>
            <a:pPr marL="342900" marR="0" lvl="0" indent="-342900" algn="l" rtl="0">
              <a:spcBef>
                <a:spcPts val="1000"/>
              </a:spcBef>
              <a:buClr>
                <a:schemeClr val="dk1"/>
              </a:buClr>
              <a:buSzPct val="100000"/>
              <a:buFont typeface="Arial"/>
              <a:buNone/>
            </a:pPr>
            <a:endParaRPr sz="5000" b="0" i="0" u="none" strike="noStrike" cap="none" dirty="0">
              <a:solidFill>
                <a:schemeClr val="dk1"/>
              </a:solidFill>
              <a:latin typeface="Calibri"/>
              <a:ea typeface="Calibri"/>
              <a:cs typeface="Calibri"/>
              <a:sym typeface="Calibri"/>
            </a:endParaRPr>
          </a:p>
        </p:txBody>
      </p:sp>
      <p:pic>
        <p:nvPicPr>
          <p:cNvPr id="471" name="Shape 471" descr="Image result for palm tree in the wind"/>
          <p:cNvPicPr preferRelativeResize="0"/>
          <p:nvPr/>
        </p:nvPicPr>
        <p:blipFill rotWithShape="1">
          <a:blip r:embed="rId3">
            <a:alphaModFix/>
          </a:blip>
          <a:srcRect/>
          <a:stretch/>
        </p:blipFill>
        <p:spPr>
          <a:xfrm>
            <a:off x="2164080" y="2481072"/>
            <a:ext cx="4762499" cy="3352799"/>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Shape 186"/>
          <p:cNvSpPr txBox="1">
            <a:spLocks noGrp="1"/>
          </p:cNvSpPr>
          <p:nvPr>
            <p:ph idx="1"/>
          </p:nvPr>
        </p:nvSpPr>
        <p:spPr>
          <a:xfrm>
            <a:off x="457200" y="381000"/>
            <a:ext cx="8229600" cy="5745162"/>
          </a:xfrm>
          <a:prstGeom prst="rect">
            <a:avLst/>
          </a:prstGeom>
          <a:noFill/>
          <a:ln>
            <a:noFill/>
          </a:ln>
        </p:spPr>
        <p:txBody>
          <a:bodyPr lIns="91425" tIns="45700" rIns="91425" bIns="45700" anchor="t" anchorCtr="0">
            <a:noAutofit/>
          </a:bodyPr>
          <a:lstStyle/>
          <a:p>
            <a:pPr marL="342900" marR="0" lvl="0" indent="-342900" algn="l" rtl="0">
              <a:lnSpc>
                <a:spcPct val="80000"/>
              </a:lnSpc>
              <a:spcBef>
                <a:spcPts val="0"/>
              </a:spcBef>
              <a:spcAft>
                <a:spcPts val="0"/>
              </a:spcAft>
              <a:buClr>
                <a:schemeClr val="dk1"/>
              </a:buClr>
              <a:buSzPct val="25000"/>
              <a:buFont typeface="Arial"/>
              <a:buNone/>
            </a:pPr>
            <a:r>
              <a:rPr lang="en-US" sz="2720" b="0" i="0" u="none" strike="noStrike" cap="none">
                <a:solidFill>
                  <a:schemeClr val="dk1"/>
                </a:solidFill>
                <a:latin typeface="Calibri"/>
                <a:ea typeface="Calibri"/>
                <a:cs typeface="Calibri"/>
                <a:sym typeface="Calibri"/>
              </a:rPr>
              <a:t>Getting to know each other:</a:t>
            </a:r>
          </a:p>
          <a:p>
            <a:pPr marL="342900" marR="0" lvl="0" indent="-342900" algn="l" rtl="0">
              <a:lnSpc>
                <a:spcPct val="80000"/>
              </a:lnSpc>
              <a:spcBef>
                <a:spcPts val="544"/>
              </a:spcBef>
              <a:spcAft>
                <a:spcPts val="0"/>
              </a:spcAft>
              <a:buClr>
                <a:schemeClr val="dk1"/>
              </a:buClr>
              <a:buSzPct val="25000"/>
              <a:buFont typeface="Arial"/>
              <a:buNone/>
            </a:pPr>
            <a:br>
              <a:rPr lang="en-US" sz="2720" b="0" i="0" u="none" strike="noStrike" cap="none">
                <a:solidFill>
                  <a:schemeClr val="dk1"/>
                </a:solidFill>
                <a:latin typeface="Calibri"/>
                <a:ea typeface="Calibri"/>
                <a:cs typeface="Calibri"/>
                <a:sym typeface="Calibri"/>
              </a:rPr>
            </a:br>
            <a:r>
              <a:rPr lang="en-US" sz="2720" b="0" i="0" u="none" strike="noStrike" cap="none">
                <a:solidFill>
                  <a:schemeClr val="dk1"/>
                </a:solidFill>
                <a:latin typeface="Calibri"/>
                <a:ea typeface="Calibri"/>
                <a:cs typeface="Calibri"/>
                <a:sym typeface="Calibri"/>
              </a:rPr>
              <a:t>1.  List all the groups that you belong to – or ways that you identify</a:t>
            </a:r>
          </a:p>
          <a:p>
            <a:pPr marL="342900" marR="0" lvl="0" indent="-342900" algn="l" rtl="0">
              <a:lnSpc>
                <a:spcPct val="80000"/>
              </a:lnSpc>
              <a:spcBef>
                <a:spcPts val="544"/>
              </a:spcBef>
              <a:spcAft>
                <a:spcPts val="0"/>
              </a:spcAft>
              <a:buClr>
                <a:schemeClr val="dk1"/>
              </a:buClr>
              <a:buSzPct val="25000"/>
              <a:buFont typeface="Arial"/>
              <a:buNone/>
            </a:pPr>
            <a:br>
              <a:rPr lang="en-US" sz="2720" b="0" i="0" u="none" strike="noStrike" cap="none">
                <a:solidFill>
                  <a:schemeClr val="dk1"/>
                </a:solidFill>
                <a:latin typeface="Calibri"/>
                <a:ea typeface="Calibri"/>
                <a:cs typeface="Calibri"/>
                <a:sym typeface="Calibri"/>
              </a:rPr>
            </a:br>
            <a:r>
              <a:rPr lang="en-US" sz="2720" b="0" i="0" u="none" strike="noStrike" cap="none">
                <a:solidFill>
                  <a:schemeClr val="dk1"/>
                </a:solidFill>
                <a:latin typeface="Calibri"/>
                <a:ea typeface="Calibri"/>
                <a:cs typeface="Calibri"/>
                <a:sym typeface="Calibri"/>
              </a:rPr>
              <a:t>2.  Choose the top 5 – the most important parts of yourself</a:t>
            </a:r>
          </a:p>
          <a:p>
            <a:pPr marL="342900" marR="0" lvl="0" indent="-342900" algn="l" rtl="0">
              <a:lnSpc>
                <a:spcPct val="80000"/>
              </a:lnSpc>
              <a:spcBef>
                <a:spcPts val="544"/>
              </a:spcBef>
              <a:spcAft>
                <a:spcPts val="0"/>
              </a:spcAft>
              <a:buClr>
                <a:schemeClr val="dk1"/>
              </a:buClr>
              <a:buSzPct val="25000"/>
              <a:buFont typeface="Arial"/>
              <a:buNone/>
            </a:pPr>
            <a:br>
              <a:rPr lang="en-US" sz="2720" b="0" i="0" u="none" strike="noStrike" cap="none">
                <a:solidFill>
                  <a:schemeClr val="dk1"/>
                </a:solidFill>
                <a:latin typeface="Calibri"/>
                <a:ea typeface="Calibri"/>
                <a:cs typeface="Calibri"/>
                <a:sym typeface="Calibri"/>
              </a:rPr>
            </a:br>
            <a:r>
              <a:rPr lang="en-US" sz="2720" b="0" i="0" u="none" strike="noStrike" cap="none">
                <a:solidFill>
                  <a:schemeClr val="dk1"/>
                </a:solidFill>
                <a:latin typeface="Calibri"/>
                <a:ea typeface="Calibri"/>
                <a:cs typeface="Calibri"/>
                <a:sym typeface="Calibri"/>
              </a:rPr>
              <a:t>3.  Divide the circle into 5 parts with each section of the circle equal to how much it is that you identify with that group</a:t>
            </a:r>
          </a:p>
          <a:p>
            <a:pPr marL="342900" marR="0" lvl="0" indent="-342900" algn="l" rtl="0">
              <a:lnSpc>
                <a:spcPct val="80000"/>
              </a:lnSpc>
              <a:spcBef>
                <a:spcPts val="544"/>
              </a:spcBef>
              <a:buClr>
                <a:schemeClr val="dk1"/>
              </a:buClr>
              <a:buSzPct val="25000"/>
              <a:buFont typeface="Arial"/>
              <a:buNone/>
            </a:pPr>
            <a:br>
              <a:rPr lang="en-US" sz="2720" b="0" i="0" u="none" strike="noStrike" cap="none">
                <a:solidFill>
                  <a:schemeClr val="dk1"/>
                </a:solidFill>
                <a:latin typeface="Calibri"/>
                <a:ea typeface="Calibri"/>
                <a:cs typeface="Calibri"/>
                <a:sym typeface="Calibri"/>
              </a:rPr>
            </a:br>
            <a:r>
              <a:rPr lang="en-US" sz="2720" b="0" i="0" u="none" strike="noStrike" cap="none">
                <a:solidFill>
                  <a:schemeClr val="dk1"/>
                </a:solidFill>
                <a:latin typeface="Calibri"/>
                <a:ea typeface="Calibri"/>
                <a:cs typeface="Calibri"/>
                <a:sym typeface="Calibri"/>
              </a:rPr>
              <a:t>4.  Introduce yourself to your partner by discussing the parts of you – making the whole</a:t>
            </a:r>
            <a:br>
              <a:rPr lang="en-US" sz="2720" b="0" i="0" u="none" strike="noStrike" cap="none">
                <a:solidFill>
                  <a:schemeClr val="dk1"/>
                </a:solidFill>
                <a:latin typeface="Calibri"/>
                <a:ea typeface="Calibri"/>
                <a:cs typeface="Calibri"/>
                <a:sym typeface="Calibri"/>
              </a:rPr>
            </a:br>
            <a:endParaRPr lang="en-US" sz="2720" b="0" i="0" u="none" strike="noStrike" cap="none">
              <a:solidFill>
                <a:schemeClr val="dk1"/>
              </a:solidFill>
              <a:latin typeface="Calibri"/>
              <a:ea typeface="Calibri"/>
              <a:cs typeface="Calibri"/>
              <a:sym typeface="Calibri"/>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76"/>
        <p:cNvGrpSpPr/>
        <p:nvPr/>
      </p:nvGrpSpPr>
      <p:grpSpPr>
        <a:xfrm>
          <a:off x="0" y="0"/>
          <a:ext cx="0" cy="0"/>
          <a:chOff x="0" y="0"/>
          <a:chExt cx="0" cy="0"/>
        </a:xfrm>
      </p:grpSpPr>
      <p:sp>
        <p:nvSpPr>
          <p:cNvPr id="477" name="Shape 477"/>
          <p:cNvSpPr txBox="1">
            <a:spLocks noGrp="1"/>
          </p:cNvSpPr>
          <p:nvPr>
            <p:ph type="title"/>
          </p:nvPr>
        </p:nvSpPr>
        <p:spPr>
          <a:xfrm>
            <a:off x="76200" y="457200"/>
            <a:ext cx="9067800" cy="838199"/>
          </a:xfrm>
          <a:prstGeom prst="rect">
            <a:avLst/>
          </a:prstGeom>
          <a:noFill/>
          <a:ln>
            <a:noFill/>
          </a:ln>
        </p:spPr>
        <p:txBody>
          <a:bodyPr lIns="91425" tIns="45700" rIns="91425" bIns="45700" anchor="ctr" anchorCtr="0">
            <a:noAutofit/>
          </a:bodyPr>
          <a:lstStyle/>
          <a:p>
            <a:pPr marL="0" marR="0" lvl="0" indent="0" rtl="0">
              <a:spcBef>
                <a:spcPts val="0"/>
              </a:spcBef>
              <a:buClr>
                <a:schemeClr val="dk1"/>
              </a:buClr>
              <a:buSzPct val="25000"/>
              <a:buFont typeface="Arial"/>
              <a:buNone/>
            </a:pPr>
            <a:r>
              <a:rPr lang="en-US" sz="3600" b="0" i="0" u="none" strike="noStrike" cap="none" dirty="0">
                <a:solidFill>
                  <a:schemeClr val="dk1"/>
                </a:solidFill>
                <a:latin typeface="Arial"/>
                <a:ea typeface="Arial"/>
                <a:cs typeface="Arial"/>
                <a:sym typeface="Arial"/>
              </a:rPr>
              <a:t>Neuroplasticity and the Brain</a:t>
            </a:r>
          </a:p>
        </p:txBody>
      </p:sp>
      <p:pic>
        <p:nvPicPr>
          <p:cNvPr id="478" name="Shape 478"/>
          <p:cNvPicPr preferRelativeResize="0">
            <a:picLocks noGrp="1"/>
          </p:cNvPicPr>
          <p:nvPr>
            <p:ph idx="1"/>
          </p:nvPr>
        </p:nvPicPr>
        <p:blipFill rotWithShape="1">
          <a:blip r:embed="rId3">
            <a:alphaModFix/>
          </a:blip>
          <a:srcRect/>
          <a:stretch/>
        </p:blipFill>
        <p:spPr>
          <a:xfrm>
            <a:off x="2819400" y="1600200"/>
            <a:ext cx="3048000" cy="2286000"/>
          </a:xfrm>
          <a:prstGeom prst="rect">
            <a:avLst/>
          </a:prstGeom>
          <a:noFill/>
          <a:ln>
            <a:noFill/>
          </a:ln>
        </p:spPr>
      </p:pic>
      <p:sp>
        <p:nvSpPr>
          <p:cNvPr id="479" name="Shape 479"/>
          <p:cNvSpPr/>
          <p:nvPr/>
        </p:nvSpPr>
        <p:spPr>
          <a:xfrm>
            <a:off x="2286000" y="4000500"/>
            <a:ext cx="4572000" cy="80009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a:solidFill>
                  <a:schemeClr val="dk1"/>
                </a:solidFill>
                <a:latin typeface="Calibri"/>
                <a:ea typeface="Calibri"/>
                <a:cs typeface="Calibri"/>
                <a:sym typeface="Calibri"/>
              </a:rPr>
              <a:t>https://www.youtube.com/watch?v=ELpfYCZa87g</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83"/>
        <p:cNvGrpSpPr/>
        <p:nvPr/>
      </p:nvGrpSpPr>
      <p:grpSpPr>
        <a:xfrm>
          <a:off x="0" y="0"/>
          <a:ext cx="0" cy="0"/>
          <a:chOff x="0" y="0"/>
          <a:chExt cx="0" cy="0"/>
        </a:xfrm>
      </p:grpSpPr>
      <p:sp>
        <p:nvSpPr>
          <p:cNvPr id="484" name="Shape 484"/>
          <p:cNvSpPr txBox="1">
            <a:spLocks noGrp="1"/>
          </p:cNvSpPr>
          <p:nvPr>
            <p:ph type="title"/>
          </p:nvPr>
        </p:nvSpPr>
        <p:spPr>
          <a:xfrm>
            <a:off x="0" y="292608"/>
            <a:ext cx="7543800" cy="609599"/>
          </a:xfrm>
          <a:prstGeom prst="rect">
            <a:avLst/>
          </a:prstGeom>
          <a:noFill/>
          <a:ln>
            <a:noFill/>
          </a:ln>
        </p:spPr>
        <p:txBody>
          <a:bodyPr lIns="91425" tIns="45700" rIns="91425" bIns="45700" anchor="ctr" anchorCtr="0">
            <a:noAutofit/>
          </a:bodyPr>
          <a:lstStyle/>
          <a:p>
            <a:pPr marL="0" marR="0" lvl="0" indent="0" algn="ctr" rtl="0">
              <a:spcBef>
                <a:spcPts val="0"/>
              </a:spcBef>
              <a:buClr>
                <a:srgbClr val="244061"/>
              </a:buClr>
              <a:buSzPct val="25000"/>
              <a:buFont typeface="Arial"/>
              <a:buNone/>
            </a:pPr>
            <a:r>
              <a:rPr lang="en-US" sz="3240" b="0" i="0" u="none" strike="noStrike" cap="none" dirty="0">
                <a:latin typeface="Arial"/>
                <a:ea typeface="Arial"/>
                <a:cs typeface="Arial"/>
                <a:sym typeface="Arial"/>
              </a:rPr>
              <a:t>Factors that Influence Resiliency</a:t>
            </a:r>
          </a:p>
        </p:txBody>
      </p:sp>
      <p:pic>
        <p:nvPicPr>
          <p:cNvPr id="485" name="Shape 485" descr="info4africamrc-kzn-community-forum-15-april-2014-adolescent-hiv-risk-and-resilience-35-638.jpg"/>
          <p:cNvPicPr preferRelativeResize="0">
            <a:picLocks noGrp="1"/>
          </p:cNvPicPr>
          <p:nvPr>
            <p:ph idx="1"/>
          </p:nvPr>
        </p:nvPicPr>
        <p:blipFill rotWithShape="1">
          <a:blip r:embed="rId3">
            <a:alphaModFix/>
          </a:blip>
          <a:stretch/>
        </p:blipFill>
        <p:spPr>
          <a:xfrm>
            <a:off x="1833148" y="1460501"/>
            <a:ext cx="5404552" cy="4057650"/>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90"/>
        <p:cNvGrpSpPr/>
        <p:nvPr/>
      </p:nvGrpSpPr>
      <p:grpSpPr>
        <a:xfrm>
          <a:off x="0" y="0"/>
          <a:ext cx="0" cy="0"/>
          <a:chOff x="0" y="0"/>
          <a:chExt cx="0" cy="0"/>
        </a:xfrm>
      </p:grpSpPr>
      <p:sp>
        <p:nvSpPr>
          <p:cNvPr id="491" name="Shape 491"/>
          <p:cNvSpPr txBox="1">
            <a:spLocks noGrp="1"/>
          </p:cNvSpPr>
          <p:nvPr>
            <p:ph type="title"/>
          </p:nvPr>
        </p:nvSpPr>
        <p:spPr>
          <a:xfrm>
            <a:off x="228600" y="685800"/>
            <a:ext cx="4572000" cy="533399"/>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Arial"/>
              <a:buNone/>
            </a:pPr>
            <a:r>
              <a:rPr lang="en-US" sz="3240" b="0" i="0" u="none" strike="noStrike" cap="none">
                <a:solidFill>
                  <a:schemeClr val="dk1"/>
                </a:solidFill>
                <a:latin typeface="Arial"/>
                <a:ea typeface="Arial"/>
                <a:cs typeface="Arial"/>
                <a:sym typeface="Arial"/>
              </a:rPr>
              <a:t>Back Pack Revisit</a:t>
            </a:r>
          </a:p>
        </p:txBody>
      </p:sp>
      <p:pic>
        <p:nvPicPr>
          <p:cNvPr id="492" name="Shape 492" descr="Image result for pack up backpack"/>
          <p:cNvPicPr preferRelativeResize="0">
            <a:picLocks noGrp="1"/>
          </p:cNvPicPr>
          <p:nvPr>
            <p:ph idx="1"/>
          </p:nvPr>
        </p:nvPicPr>
        <p:blipFill rotWithShape="1">
          <a:blip r:embed="rId3">
            <a:alphaModFix/>
          </a:blip>
          <a:srcRect/>
          <a:stretch/>
        </p:blipFill>
        <p:spPr>
          <a:xfrm>
            <a:off x="3467227" y="1219199"/>
            <a:ext cx="3540125" cy="4114800"/>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96"/>
        <p:cNvGrpSpPr/>
        <p:nvPr/>
      </p:nvGrpSpPr>
      <p:grpSpPr>
        <a:xfrm>
          <a:off x="0" y="0"/>
          <a:ext cx="0" cy="0"/>
          <a:chOff x="0" y="0"/>
          <a:chExt cx="0" cy="0"/>
        </a:xfrm>
      </p:grpSpPr>
      <p:cxnSp>
        <p:nvCxnSpPr>
          <p:cNvPr id="497" name="Shape 497"/>
          <p:cNvCxnSpPr/>
          <p:nvPr/>
        </p:nvCxnSpPr>
        <p:spPr>
          <a:xfrm>
            <a:off x="2590800" y="2590800"/>
            <a:ext cx="1447800" cy="0"/>
          </a:xfrm>
          <a:prstGeom prst="straightConnector1">
            <a:avLst/>
          </a:prstGeom>
          <a:noFill/>
          <a:ln w="9525" cap="flat" cmpd="sng">
            <a:solidFill>
              <a:srgbClr val="005A70"/>
            </a:solidFill>
            <a:prstDash val="solid"/>
            <a:round/>
            <a:headEnd type="none" w="med" len="med"/>
            <a:tailEnd type="none" w="med" len="med"/>
          </a:ln>
        </p:spPr>
      </p:cxnSp>
      <p:cxnSp>
        <p:nvCxnSpPr>
          <p:cNvPr id="499" name="Shape 499"/>
          <p:cNvCxnSpPr/>
          <p:nvPr/>
        </p:nvCxnSpPr>
        <p:spPr>
          <a:xfrm>
            <a:off x="0" y="2590800"/>
            <a:ext cx="533399" cy="0"/>
          </a:xfrm>
          <a:prstGeom prst="straightConnector1">
            <a:avLst/>
          </a:prstGeom>
          <a:noFill/>
          <a:ln w="9525" cap="flat" cmpd="sng">
            <a:solidFill>
              <a:srgbClr val="005A70"/>
            </a:solidFill>
            <a:prstDash val="solid"/>
            <a:round/>
            <a:headEnd type="none" w="med" len="med"/>
            <a:tailEnd type="none" w="med" len="med"/>
          </a:ln>
        </p:spPr>
      </p:cxnSp>
      <p:cxnSp>
        <p:nvCxnSpPr>
          <p:cNvPr id="500" name="Shape 500"/>
          <p:cNvCxnSpPr/>
          <p:nvPr/>
        </p:nvCxnSpPr>
        <p:spPr>
          <a:xfrm>
            <a:off x="6934200" y="2590800"/>
            <a:ext cx="2209799" cy="0"/>
          </a:xfrm>
          <a:prstGeom prst="straightConnector1">
            <a:avLst/>
          </a:prstGeom>
          <a:noFill/>
          <a:ln w="9525" cap="flat" cmpd="sng">
            <a:solidFill>
              <a:srgbClr val="005A70"/>
            </a:solidFill>
            <a:prstDash val="solid"/>
            <a:round/>
            <a:headEnd type="none" w="med" len="med"/>
            <a:tailEnd type="none" w="med" len="med"/>
          </a:ln>
        </p:spPr>
      </p:cxnSp>
      <p:sp>
        <p:nvSpPr>
          <p:cNvPr id="501" name="Shape 501"/>
          <p:cNvSpPr txBox="1"/>
          <p:nvPr/>
        </p:nvSpPr>
        <p:spPr>
          <a:xfrm>
            <a:off x="609600" y="2286000"/>
            <a:ext cx="2819400" cy="138429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800" b="1">
                <a:solidFill>
                  <a:schemeClr val="dk1"/>
                </a:solidFill>
                <a:latin typeface="Cambria"/>
                <a:ea typeface="Cambria"/>
                <a:cs typeface="Cambria"/>
                <a:sym typeface="Cambria"/>
              </a:rPr>
              <a:t>Trauma Informed Practices</a:t>
            </a:r>
          </a:p>
        </p:txBody>
      </p:sp>
      <p:sp>
        <p:nvSpPr>
          <p:cNvPr id="502" name="Shape 502"/>
          <p:cNvSpPr/>
          <p:nvPr/>
        </p:nvSpPr>
        <p:spPr>
          <a:xfrm>
            <a:off x="4191000" y="1524001"/>
            <a:ext cx="2590800" cy="2146298"/>
          </a:xfrm>
          <a:prstGeom prst="ellipse">
            <a:avLst/>
          </a:prstGeom>
          <a:blipFill rotWithShape="1">
            <a:blip r:embed="rId3">
              <a:alphaModFix/>
            </a:blip>
            <a:stretch>
              <a:fillRect/>
            </a:stretch>
          </a:blipFill>
          <a:ln>
            <a:noFill/>
          </a:ln>
          <a:effectLst>
            <a:outerShdw blurRad="63500" dist="38100" dir="2700000" algn="tl" rotWithShape="0">
              <a:srgbClr val="000000">
                <a:alpha val="39607"/>
              </a:srgbClr>
            </a:outerShdw>
          </a:effectLst>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06"/>
        <p:cNvGrpSpPr/>
        <p:nvPr/>
      </p:nvGrpSpPr>
      <p:grpSpPr>
        <a:xfrm>
          <a:off x="0" y="0"/>
          <a:ext cx="0" cy="0"/>
          <a:chOff x="0" y="0"/>
          <a:chExt cx="0" cy="0"/>
        </a:xfrm>
      </p:grpSpPr>
      <p:sp>
        <p:nvSpPr>
          <p:cNvPr id="507" name="Shape 507"/>
          <p:cNvSpPr txBox="1">
            <a:spLocks noGrp="1"/>
          </p:cNvSpPr>
          <p:nvPr>
            <p:ph type="title"/>
          </p:nvPr>
        </p:nvSpPr>
        <p:spPr>
          <a:xfrm>
            <a:off x="76200" y="762000"/>
            <a:ext cx="7696199" cy="609599"/>
          </a:xfrm>
          <a:prstGeom prst="rect">
            <a:avLst/>
          </a:prstGeom>
          <a:noFill/>
          <a:ln>
            <a:noFill/>
          </a:ln>
        </p:spPr>
        <p:txBody>
          <a:bodyPr lIns="91425" tIns="45700" rIns="91425" bIns="45700" anchor="ctr" anchorCtr="0">
            <a:noAutofit/>
          </a:bodyPr>
          <a:lstStyle/>
          <a:p>
            <a:pPr marL="0" marR="0" lvl="0" indent="0" algn="ctr" rtl="0">
              <a:spcBef>
                <a:spcPts val="0"/>
              </a:spcBef>
              <a:buClr>
                <a:schemeClr val="dk1"/>
              </a:buClr>
              <a:buSzPct val="25000"/>
              <a:buFont typeface="Arial"/>
              <a:buNone/>
            </a:pPr>
            <a:r>
              <a:rPr lang="en-US" sz="3240" b="0" i="0" u="none" strike="noStrike" cap="none">
                <a:solidFill>
                  <a:schemeClr val="dk1"/>
                </a:solidFill>
                <a:latin typeface="Arial"/>
                <a:ea typeface="Arial"/>
                <a:cs typeface="Arial"/>
                <a:sym typeface="Arial"/>
              </a:rPr>
              <a:t>Principles of Trauma Informed Care</a:t>
            </a:r>
          </a:p>
        </p:txBody>
      </p:sp>
      <p:sp>
        <p:nvSpPr>
          <p:cNvPr id="508" name="Shape 508"/>
          <p:cNvSpPr txBox="1">
            <a:spLocks noGrp="1"/>
          </p:cNvSpPr>
          <p:nvPr>
            <p:ph idx="1"/>
          </p:nvPr>
        </p:nvSpPr>
        <p:spPr>
          <a:xfrm>
            <a:off x="381000" y="1752600"/>
            <a:ext cx="8305799" cy="4114800"/>
          </a:xfrm>
          <a:prstGeom prst="rect">
            <a:avLst/>
          </a:prstGeom>
          <a:noFill/>
          <a:ln>
            <a:noFill/>
          </a:ln>
        </p:spPr>
        <p:txBody>
          <a:bodyPr lIns="91425" tIns="45700" rIns="91425" bIns="45700" anchor="t" anchorCtr="0">
            <a:noAutofit/>
          </a:bodyPr>
          <a:lstStyle/>
          <a:p>
            <a:pPr marL="342900" marR="0" lvl="0" indent="-342900" algn="l" rtl="0">
              <a:lnSpc>
                <a:spcPct val="90000"/>
              </a:lnSpc>
              <a:spcBef>
                <a:spcPts val="0"/>
              </a:spcBef>
              <a:spcAft>
                <a:spcPts val="0"/>
              </a:spcAft>
              <a:buClr>
                <a:srgbClr val="3C8C93"/>
              </a:buClr>
              <a:buSzPct val="99615"/>
              <a:buFont typeface="Arial"/>
              <a:buChar char="•"/>
            </a:pPr>
            <a:r>
              <a:rPr lang="en-US" sz="2590" b="0" i="0" u="none" strike="noStrike" cap="none">
                <a:solidFill>
                  <a:srgbClr val="3C8C93"/>
                </a:solidFill>
                <a:latin typeface="Arial"/>
                <a:ea typeface="Arial"/>
                <a:cs typeface="Arial"/>
                <a:sym typeface="Arial"/>
              </a:rPr>
              <a:t>Positive Relationships</a:t>
            </a:r>
          </a:p>
          <a:p>
            <a:pPr marL="342900" marR="0" lvl="0" indent="-342900" algn="l" rtl="0">
              <a:lnSpc>
                <a:spcPct val="90000"/>
              </a:lnSpc>
              <a:spcBef>
                <a:spcPts val="1118"/>
              </a:spcBef>
              <a:spcAft>
                <a:spcPts val="0"/>
              </a:spcAft>
              <a:buClr>
                <a:srgbClr val="3C8C93"/>
              </a:buClr>
              <a:buSzPct val="99615"/>
              <a:buFont typeface="Arial"/>
              <a:buChar char="•"/>
            </a:pPr>
            <a:r>
              <a:rPr lang="en-US" sz="2590" b="0" i="0" u="none" strike="noStrike" cap="none">
                <a:solidFill>
                  <a:srgbClr val="3C8C93"/>
                </a:solidFill>
                <a:latin typeface="Arial"/>
                <a:ea typeface="Arial"/>
                <a:cs typeface="Arial"/>
                <a:sym typeface="Arial"/>
              </a:rPr>
              <a:t>Understanding Trauma and it’s Impact</a:t>
            </a:r>
          </a:p>
          <a:p>
            <a:pPr marL="342900" marR="0" lvl="0" indent="-342900" algn="l" rtl="0">
              <a:lnSpc>
                <a:spcPct val="90000"/>
              </a:lnSpc>
              <a:spcBef>
                <a:spcPts val="1118"/>
              </a:spcBef>
              <a:spcAft>
                <a:spcPts val="0"/>
              </a:spcAft>
              <a:buClr>
                <a:srgbClr val="3C8C93"/>
              </a:buClr>
              <a:buSzPct val="99615"/>
              <a:buFont typeface="Arial"/>
              <a:buChar char="•"/>
            </a:pPr>
            <a:r>
              <a:rPr lang="en-US" sz="2590" b="0" i="0" u="none" strike="noStrike" cap="none">
                <a:solidFill>
                  <a:srgbClr val="3C8C93"/>
                </a:solidFill>
                <a:latin typeface="Arial"/>
                <a:ea typeface="Arial"/>
                <a:cs typeface="Arial"/>
                <a:sym typeface="Arial"/>
              </a:rPr>
              <a:t>Culture of Self – Care</a:t>
            </a:r>
          </a:p>
          <a:p>
            <a:pPr marL="342900" marR="0" lvl="0" indent="-342900" algn="l" rtl="0">
              <a:lnSpc>
                <a:spcPct val="90000"/>
              </a:lnSpc>
              <a:spcBef>
                <a:spcPts val="1118"/>
              </a:spcBef>
              <a:spcAft>
                <a:spcPts val="0"/>
              </a:spcAft>
              <a:buClr>
                <a:srgbClr val="3C8C93"/>
              </a:buClr>
              <a:buSzPct val="99615"/>
              <a:buFont typeface="Arial"/>
              <a:buChar char="•"/>
            </a:pPr>
            <a:r>
              <a:rPr lang="en-US" sz="2590" b="0" i="0" u="none" strike="noStrike" cap="none">
                <a:solidFill>
                  <a:srgbClr val="3C8C93"/>
                </a:solidFill>
                <a:latin typeface="Arial"/>
                <a:ea typeface="Arial"/>
                <a:cs typeface="Arial"/>
                <a:sym typeface="Arial"/>
              </a:rPr>
              <a:t>Promoting Safety</a:t>
            </a:r>
          </a:p>
          <a:p>
            <a:pPr marL="342900" marR="0" lvl="0" indent="-342900" algn="l" rtl="0">
              <a:lnSpc>
                <a:spcPct val="90000"/>
              </a:lnSpc>
              <a:spcBef>
                <a:spcPts val="1118"/>
              </a:spcBef>
              <a:spcAft>
                <a:spcPts val="0"/>
              </a:spcAft>
              <a:buClr>
                <a:srgbClr val="3C8C93"/>
              </a:buClr>
              <a:buSzPct val="99615"/>
              <a:buFont typeface="Arial"/>
              <a:buChar char="•"/>
            </a:pPr>
            <a:r>
              <a:rPr lang="en-US" sz="2590" b="0" i="0" u="none" strike="noStrike" cap="none">
                <a:solidFill>
                  <a:srgbClr val="3C8C93"/>
                </a:solidFill>
                <a:latin typeface="Arial"/>
                <a:ea typeface="Arial"/>
                <a:cs typeface="Arial"/>
                <a:sym typeface="Arial"/>
              </a:rPr>
              <a:t>Voice and Choice</a:t>
            </a:r>
          </a:p>
          <a:p>
            <a:pPr marL="342900" marR="0" lvl="0" indent="-342900" algn="l" rtl="0">
              <a:lnSpc>
                <a:spcPct val="90000"/>
              </a:lnSpc>
              <a:spcBef>
                <a:spcPts val="1118"/>
              </a:spcBef>
              <a:spcAft>
                <a:spcPts val="0"/>
              </a:spcAft>
              <a:buClr>
                <a:srgbClr val="3C8C93"/>
              </a:buClr>
              <a:buSzPct val="99615"/>
              <a:buFont typeface="Arial"/>
              <a:buChar char="•"/>
            </a:pPr>
            <a:r>
              <a:rPr lang="en-US" sz="2590" b="0" i="0" u="none" strike="noStrike" cap="none">
                <a:solidFill>
                  <a:srgbClr val="3C8C93"/>
                </a:solidFill>
                <a:latin typeface="Arial"/>
                <a:ea typeface="Arial"/>
                <a:cs typeface="Arial"/>
                <a:sym typeface="Arial"/>
              </a:rPr>
              <a:t>Access to Resources</a:t>
            </a:r>
          </a:p>
          <a:p>
            <a:pPr marL="342900" marR="0" lvl="0" indent="-342900" algn="l" rtl="0">
              <a:lnSpc>
                <a:spcPct val="90000"/>
              </a:lnSpc>
              <a:spcBef>
                <a:spcPts val="1118"/>
              </a:spcBef>
              <a:spcAft>
                <a:spcPts val="0"/>
              </a:spcAft>
              <a:buClr>
                <a:srgbClr val="3C8C93"/>
              </a:buClr>
              <a:buSzPct val="99615"/>
              <a:buFont typeface="Arial"/>
              <a:buChar char="•"/>
            </a:pPr>
            <a:r>
              <a:rPr lang="en-US" sz="2590" b="0" i="0" u="none" strike="noStrike" cap="none">
                <a:solidFill>
                  <a:srgbClr val="3C8C93"/>
                </a:solidFill>
                <a:latin typeface="Arial"/>
                <a:ea typeface="Arial"/>
                <a:cs typeface="Arial"/>
                <a:sym typeface="Arial"/>
              </a:rPr>
              <a:t>Cultural Competence and Promotion of Equity</a:t>
            </a:r>
          </a:p>
          <a:p>
            <a:pPr marL="342900" marR="0" lvl="0" indent="-342900" algn="l" rtl="0">
              <a:lnSpc>
                <a:spcPct val="90000"/>
              </a:lnSpc>
              <a:spcBef>
                <a:spcPts val="1118"/>
              </a:spcBef>
              <a:spcAft>
                <a:spcPts val="0"/>
              </a:spcAft>
              <a:buClr>
                <a:srgbClr val="3C8C93"/>
              </a:buClr>
              <a:buSzPct val="99615"/>
              <a:buFont typeface="Arial"/>
              <a:buChar char="•"/>
            </a:pPr>
            <a:r>
              <a:rPr lang="en-US" sz="2590" b="0" i="0" u="none" strike="noStrike" cap="none">
                <a:solidFill>
                  <a:srgbClr val="3C8C93"/>
                </a:solidFill>
                <a:latin typeface="Arial"/>
                <a:ea typeface="Arial"/>
                <a:cs typeface="Arial"/>
                <a:sym typeface="Arial"/>
              </a:rPr>
              <a:t>Social Emotional Learning</a:t>
            </a:r>
          </a:p>
          <a:p>
            <a:pPr marL="342900" marR="0" lvl="0" indent="-342900" algn="l" rtl="0">
              <a:lnSpc>
                <a:spcPct val="90000"/>
              </a:lnSpc>
              <a:spcBef>
                <a:spcPts val="1118"/>
              </a:spcBef>
              <a:spcAft>
                <a:spcPts val="0"/>
              </a:spcAft>
              <a:buClr>
                <a:schemeClr val="dk1"/>
              </a:buClr>
              <a:buSzPct val="99615"/>
              <a:buFont typeface="Arial"/>
              <a:buNone/>
            </a:pPr>
            <a:endParaRPr sz="2590" b="0" i="0" u="none" strike="noStrike" cap="none">
              <a:solidFill>
                <a:schemeClr val="dk1"/>
              </a:solidFill>
              <a:latin typeface="Batang"/>
              <a:ea typeface="Batang"/>
              <a:cs typeface="Batang"/>
              <a:sym typeface="Batang"/>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12"/>
        <p:cNvGrpSpPr/>
        <p:nvPr/>
      </p:nvGrpSpPr>
      <p:grpSpPr>
        <a:xfrm>
          <a:off x="0" y="0"/>
          <a:ext cx="0" cy="0"/>
          <a:chOff x="0" y="0"/>
          <a:chExt cx="0" cy="0"/>
        </a:xfrm>
      </p:grpSpPr>
      <p:cxnSp>
        <p:nvCxnSpPr>
          <p:cNvPr id="513" name="Shape 513"/>
          <p:cNvCxnSpPr/>
          <p:nvPr/>
        </p:nvCxnSpPr>
        <p:spPr>
          <a:xfrm>
            <a:off x="3200400" y="2590800"/>
            <a:ext cx="838199" cy="0"/>
          </a:xfrm>
          <a:prstGeom prst="straightConnector1">
            <a:avLst/>
          </a:prstGeom>
          <a:noFill/>
          <a:ln w="9525" cap="flat" cmpd="sng">
            <a:solidFill>
              <a:srgbClr val="005A70"/>
            </a:solidFill>
            <a:prstDash val="solid"/>
            <a:round/>
            <a:headEnd type="none" w="med" len="med"/>
            <a:tailEnd type="none" w="med" len="med"/>
          </a:ln>
        </p:spPr>
      </p:cxnSp>
      <p:cxnSp>
        <p:nvCxnSpPr>
          <p:cNvPr id="515" name="Shape 515"/>
          <p:cNvCxnSpPr/>
          <p:nvPr/>
        </p:nvCxnSpPr>
        <p:spPr>
          <a:xfrm>
            <a:off x="0" y="2590800"/>
            <a:ext cx="533399" cy="0"/>
          </a:xfrm>
          <a:prstGeom prst="straightConnector1">
            <a:avLst/>
          </a:prstGeom>
          <a:noFill/>
          <a:ln w="9525" cap="flat" cmpd="sng">
            <a:solidFill>
              <a:srgbClr val="005A70"/>
            </a:solidFill>
            <a:prstDash val="solid"/>
            <a:round/>
            <a:headEnd type="none" w="med" len="med"/>
            <a:tailEnd type="none" w="med" len="med"/>
          </a:ln>
        </p:spPr>
      </p:cxnSp>
      <p:cxnSp>
        <p:nvCxnSpPr>
          <p:cNvPr id="516" name="Shape 516"/>
          <p:cNvCxnSpPr/>
          <p:nvPr/>
        </p:nvCxnSpPr>
        <p:spPr>
          <a:xfrm>
            <a:off x="6934200" y="2590800"/>
            <a:ext cx="2209799" cy="0"/>
          </a:xfrm>
          <a:prstGeom prst="straightConnector1">
            <a:avLst/>
          </a:prstGeom>
          <a:noFill/>
          <a:ln w="9525" cap="flat" cmpd="sng">
            <a:solidFill>
              <a:srgbClr val="005A70"/>
            </a:solidFill>
            <a:prstDash val="solid"/>
            <a:round/>
            <a:headEnd type="none" w="med" len="med"/>
            <a:tailEnd type="none" w="med" len="med"/>
          </a:ln>
        </p:spPr>
      </p:cxnSp>
      <p:sp>
        <p:nvSpPr>
          <p:cNvPr id="517" name="Shape 517"/>
          <p:cNvSpPr txBox="1"/>
          <p:nvPr/>
        </p:nvSpPr>
        <p:spPr>
          <a:xfrm>
            <a:off x="304800" y="2209800"/>
            <a:ext cx="3200399" cy="584774"/>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3200" b="1">
                <a:solidFill>
                  <a:schemeClr val="dk1"/>
                </a:solidFill>
                <a:latin typeface="Cambria"/>
                <a:ea typeface="Cambria"/>
                <a:cs typeface="Cambria"/>
                <a:sym typeface="Cambria"/>
              </a:rPr>
              <a:t>Action Planning</a:t>
            </a:r>
          </a:p>
        </p:txBody>
      </p:sp>
      <p:sp>
        <p:nvSpPr>
          <p:cNvPr id="518" name="Shape 518"/>
          <p:cNvSpPr/>
          <p:nvPr/>
        </p:nvSpPr>
        <p:spPr>
          <a:xfrm>
            <a:off x="4038600" y="1066800"/>
            <a:ext cx="2895600" cy="2895600"/>
          </a:xfrm>
          <a:prstGeom prst="ellipse">
            <a:avLst/>
          </a:prstGeom>
          <a:solidFill>
            <a:srgbClr val="92D050">
              <a:alpha val="49803"/>
            </a:srgbClr>
          </a:solidFill>
          <a:ln>
            <a:noFill/>
          </a:ln>
          <a:effectLst>
            <a:outerShdw blurRad="50799" dist="38100" dir="2700000" algn="tl" rotWithShape="0">
              <a:srgbClr val="000000">
                <a:alpha val="40000"/>
              </a:srgbClr>
            </a:outerShdw>
          </a:effectLst>
        </p:spPr>
        <p:txBody>
          <a:bodyPr lIns="91425" tIns="45700" rIns="91425" bIns="45700" anchor="ctr" anchorCtr="0">
            <a:noAutofit/>
          </a:bodyPr>
          <a:lstStyle/>
          <a:p>
            <a:pPr marL="0" marR="0" lvl="0" indent="0" algn="ctr" rtl="0">
              <a:spcBef>
                <a:spcPts val="0"/>
              </a:spcBef>
              <a:buNone/>
            </a:pPr>
            <a:endParaRPr sz="1800">
              <a:solidFill>
                <a:schemeClr val="lt1"/>
              </a:solidFill>
              <a:latin typeface="Calibri"/>
              <a:ea typeface="Calibri"/>
              <a:cs typeface="Calibri"/>
              <a:sym typeface="Calibri"/>
            </a:endParaRPr>
          </a:p>
        </p:txBody>
      </p:sp>
      <p:sp>
        <p:nvSpPr>
          <p:cNvPr id="519" name="Shape 519"/>
          <p:cNvSpPr txBox="1"/>
          <p:nvPr/>
        </p:nvSpPr>
        <p:spPr>
          <a:xfrm>
            <a:off x="4572000" y="1981200"/>
            <a:ext cx="2057400" cy="954106"/>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800">
                <a:solidFill>
                  <a:schemeClr val="dk1"/>
                </a:solidFill>
                <a:latin typeface="Calibri"/>
                <a:ea typeface="Calibri"/>
                <a:cs typeface="Calibri"/>
                <a:sym typeface="Calibri"/>
              </a:rPr>
              <a:t>What will you do next?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pic>
        <p:nvPicPr>
          <p:cNvPr id="193" name="Shape 193" descr="Image result for what happened"/>
          <p:cNvPicPr preferRelativeResize="0"/>
          <p:nvPr/>
        </p:nvPicPr>
        <p:blipFill rotWithShape="1">
          <a:blip r:embed="rId3">
            <a:alphaModFix/>
          </a:blip>
          <a:srcRect/>
          <a:stretch/>
        </p:blipFill>
        <p:spPr>
          <a:xfrm>
            <a:off x="533400" y="457200"/>
            <a:ext cx="8020050" cy="566737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2" name="Shape 422"/>
          <p:cNvSpPr txBox="1">
            <a:spLocks noGrp="1"/>
          </p:cNvSpPr>
          <p:nvPr>
            <p:ph type="sldNum" idx="4294967295"/>
          </p:nvPr>
        </p:nvSpPr>
        <p:spPr>
          <a:xfrm>
            <a:off x="6553200" y="6356350"/>
            <a:ext cx="2133600" cy="365125"/>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1200">
                <a:solidFill>
                  <a:srgbClr val="888888"/>
                </a:solidFill>
                <a:latin typeface="Calibri"/>
                <a:ea typeface="Calibri"/>
                <a:cs typeface="Calibri"/>
                <a:sym typeface="Calibri"/>
              </a:rPr>
              <a:t>6</a:t>
            </a:fld>
            <a:endParaRPr lang="en-US" sz="1200">
              <a:solidFill>
                <a:srgbClr val="888888"/>
              </a:solidFill>
              <a:latin typeface="Calibri"/>
              <a:ea typeface="Calibri"/>
              <a:cs typeface="Calibri"/>
              <a:sym typeface="Calibri"/>
            </a:endParaRPr>
          </a:p>
        </p:txBody>
      </p:sp>
      <p:sp>
        <p:nvSpPr>
          <p:cNvPr id="425" name="Shape 425"/>
          <p:cNvSpPr txBox="1"/>
          <p:nvPr/>
        </p:nvSpPr>
        <p:spPr>
          <a:xfrm>
            <a:off x="702575" y="171950"/>
            <a:ext cx="3048000" cy="5431800"/>
          </a:xfrm>
          <a:prstGeom prst="rect">
            <a:avLst/>
          </a:prstGeom>
          <a:noFill/>
          <a:ln>
            <a:noFill/>
          </a:ln>
        </p:spPr>
        <p:txBody>
          <a:bodyPr wrap="square" lIns="91425" tIns="45700" rIns="91425" bIns="45700" anchor="t" anchorCtr="0">
            <a:noAutofit/>
          </a:bodyPr>
          <a:lstStyle/>
          <a:p>
            <a:pPr marL="0" marR="0" lvl="0" indent="0" algn="l" rtl="0">
              <a:spcBef>
                <a:spcPts val="0"/>
              </a:spcBef>
              <a:buSzPct val="25000"/>
              <a:buNone/>
            </a:pPr>
            <a:r>
              <a:rPr lang="en-US" sz="2400" dirty="0">
                <a:solidFill>
                  <a:schemeClr val="dk1"/>
                </a:solidFill>
                <a:latin typeface="Calibri"/>
                <a:ea typeface="Calibri"/>
                <a:cs typeface="Calibri"/>
                <a:sym typeface="Calibri"/>
              </a:rPr>
              <a:t>Think back:</a:t>
            </a:r>
          </a:p>
          <a:p>
            <a:pPr marL="0" marR="0" lvl="0" indent="0" algn="l" rtl="0">
              <a:spcBef>
                <a:spcPts val="0"/>
              </a:spcBef>
              <a:buSzPct val="25000"/>
              <a:buNone/>
            </a:pPr>
            <a:r>
              <a:rPr lang="en-US" sz="2400" dirty="0">
                <a:solidFill>
                  <a:schemeClr val="dk1"/>
                </a:solidFill>
                <a:latin typeface="Calibri"/>
                <a:ea typeface="Calibri"/>
                <a:cs typeface="Calibri"/>
                <a:sym typeface="Calibri"/>
              </a:rPr>
              <a:t>Who was an adult who helped you out, had your back - served as a mentor in your life?</a:t>
            </a:r>
          </a:p>
          <a:p>
            <a:pPr marL="0" marR="0" lvl="0" indent="0" algn="l" rtl="0">
              <a:spcBef>
                <a:spcPts val="0"/>
              </a:spcBef>
              <a:buNone/>
            </a:pPr>
            <a:endParaRPr sz="2400" dirty="0">
              <a:solidFill>
                <a:schemeClr val="dk1"/>
              </a:solidFill>
              <a:latin typeface="Calibri"/>
              <a:ea typeface="Calibri"/>
              <a:cs typeface="Calibri"/>
              <a:sym typeface="Calibri"/>
            </a:endParaRPr>
          </a:p>
          <a:p>
            <a:pPr marL="0" marR="0" lvl="0" indent="0" algn="l" rtl="0">
              <a:spcBef>
                <a:spcPts val="0"/>
              </a:spcBef>
              <a:buSzPct val="25000"/>
              <a:buNone/>
            </a:pPr>
            <a:r>
              <a:rPr lang="en-US" sz="2400" dirty="0">
                <a:solidFill>
                  <a:schemeClr val="dk1"/>
                </a:solidFill>
                <a:latin typeface="Calibri"/>
                <a:ea typeface="Calibri"/>
                <a:cs typeface="Calibri"/>
                <a:sym typeface="Calibri"/>
              </a:rPr>
              <a:t>How did you meet this person?</a:t>
            </a:r>
          </a:p>
          <a:p>
            <a:pPr marL="0" marR="0" lvl="0" indent="0" algn="l" rtl="0">
              <a:spcBef>
                <a:spcPts val="0"/>
              </a:spcBef>
              <a:buNone/>
            </a:pPr>
            <a:endParaRPr sz="2400" dirty="0">
              <a:solidFill>
                <a:schemeClr val="dk1"/>
              </a:solidFill>
              <a:latin typeface="Calibri"/>
              <a:ea typeface="Calibri"/>
              <a:cs typeface="Calibri"/>
              <a:sym typeface="Calibri"/>
            </a:endParaRPr>
          </a:p>
          <a:p>
            <a:pPr marL="0" marR="0" lvl="0" indent="0" algn="l" rtl="0">
              <a:spcBef>
                <a:spcPts val="0"/>
              </a:spcBef>
              <a:buSzPct val="25000"/>
              <a:buNone/>
            </a:pPr>
            <a:r>
              <a:rPr lang="en-US" sz="2400" dirty="0">
                <a:solidFill>
                  <a:schemeClr val="dk1"/>
                </a:solidFill>
                <a:latin typeface="Calibri"/>
                <a:ea typeface="Calibri"/>
                <a:cs typeface="Calibri"/>
                <a:sym typeface="Calibri"/>
              </a:rPr>
              <a:t>What was it about them -what did they do, what qualities or characteristics did they have they helped out? </a:t>
            </a:r>
          </a:p>
          <a:p>
            <a:pPr marL="0" marR="0" lvl="0" indent="0" algn="l" rtl="0">
              <a:spcBef>
                <a:spcPts val="0"/>
              </a:spcBef>
              <a:buNone/>
            </a:pPr>
            <a:endParaRPr sz="2400" b="1" dirty="0">
              <a:solidFill>
                <a:schemeClr val="dk1"/>
              </a:solidFill>
              <a:latin typeface="Cambria"/>
              <a:ea typeface="Cambria"/>
              <a:cs typeface="Cambria"/>
              <a:sym typeface="Cambria"/>
            </a:endParaRPr>
          </a:p>
          <a:p>
            <a:pPr marL="0" marR="0" lvl="0" indent="0" algn="l" rtl="0">
              <a:spcBef>
                <a:spcPts val="0"/>
              </a:spcBef>
              <a:buNone/>
            </a:pPr>
            <a:endParaRPr sz="3200" b="1" dirty="0">
              <a:solidFill>
                <a:schemeClr val="dk1"/>
              </a:solidFill>
              <a:latin typeface="Cambria"/>
              <a:ea typeface="Cambria"/>
              <a:cs typeface="Cambria"/>
              <a:sym typeface="Cambria"/>
            </a:endParaRPr>
          </a:p>
        </p:txBody>
      </p:sp>
      <p:pic>
        <p:nvPicPr>
          <p:cNvPr id="426" name="Shape 426" descr="DSC_0221.JPG"/>
          <p:cNvPicPr preferRelativeResize="0"/>
          <p:nvPr/>
        </p:nvPicPr>
        <p:blipFill rotWithShape="1">
          <a:blip r:embed="rId3">
            <a:alphaModFix/>
          </a:blip>
          <a:srcRect l="14778" r="14778"/>
          <a:stretch/>
        </p:blipFill>
        <p:spPr>
          <a:xfrm>
            <a:off x="4038600" y="1273324"/>
            <a:ext cx="3884100" cy="3674700"/>
          </a:xfrm>
          <a:prstGeom prst="ellipse">
            <a:avLst/>
          </a:prstGeom>
          <a:noFill/>
          <a:ln>
            <a:noFill/>
          </a:ln>
        </p:spPr>
      </p:pic>
    </p:spTree>
    <p:extLst>
      <p:ext uri="{BB962C8B-B14F-4D97-AF65-F5344CB8AC3E}">
        <p14:creationId xmlns:p14="http://schemas.microsoft.com/office/powerpoint/2010/main" val="27576241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Shape 432"/>
          <p:cNvSpPr txBox="1">
            <a:spLocks noGrp="1"/>
          </p:cNvSpPr>
          <p:nvPr>
            <p:ph type="title"/>
          </p:nvPr>
        </p:nvSpPr>
        <p:spPr>
          <a:xfrm>
            <a:off x="457200" y="457188"/>
            <a:ext cx="8229600" cy="1143000"/>
          </a:xfrm>
          <a:prstGeom prst="rect">
            <a:avLst/>
          </a:prstGeom>
        </p:spPr>
        <p:txBody>
          <a:bodyPr wrap="square" lIns="91425" tIns="91425" rIns="91425" bIns="91425" anchor="ctr" anchorCtr="0">
            <a:noAutofit/>
          </a:bodyPr>
          <a:lstStyle/>
          <a:p>
            <a:pPr lvl="0" algn="l" rtl="0">
              <a:spcBef>
                <a:spcPts val="0"/>
              </a:spcBef>
              <a:buNone/>
            </a:pPr>
            <a:r>
              <a:rPr lang="en-US" sz="3600" b="1"/>
              <a:t>The Power of Athletics to promote </a:t>
            </a:r>
          </a:p>
          <a:p>
            <a:pPr lvl="0" algn="l" rtl="0">
              <a:spcBef>
                <a:spcPts val="0"/>
              </a:spcBef>
              <a:buNone/>
            </a:pPr>
            <a:r>
              <a:rPr lang="en-US" sz="3600" b="1"/>
              <a:t>Positive Youth Development </a:t>
            </a:r>
          </a:p>
        </p:txBody>
      </p:sp>
      <p:sp>
        <p:nvSpPr>
          <p:cNvPr id="433" name="Shape 433"/>
          <p:cNvSpPr txBox="1">
            <a:spLocks noGrp="1"/>
          </p:cNvSpPr>
          <p:nvPr>
            <p:ph type="body" idx="1"/>
          </p:nvPr>
        </p:nvSpPr>
        <p:spPr>
          <a:xfrm>
            <a:off x="457200" y="1787038"/>
            <a:ext cx="8229600" cy="4339200"/>
          </a:xfrm>
          <a:prstGeom prst="rect">
            <a:avLst/>
          </a:prstGeom>
        </p:spPr>
        <p:txBody>
          <a:bodyPr wrap="square" lIns="91425" tIns="91425" rIns="91425" bIns="91425" anchor="t" anchorCtr="0">
            <a:noAutofit/>
          </a:bodyPr>
          <a:lstStyle/>
          <a:p>
            <a:pPr marL="203200" lvl="0" indent="0" rtl="0">
              <a:spcBef>
                <a:spcPts val="0"/>
              </a:spcBef>
              <a:buNone/>
            </a:pPr>
            <a:r>
              <a:rPr lang="en-US"/>
              <a:t>We know sports are beneficial for young people… </a:t>
            </a:r>
          </a:p>
          <a:p>
            <a:pPr marL="203200" lvl="0" indent="0" rtl="0">
              <a:spcBef>
                <a:spcPts val="0"/>
              </a:spcBef>
              <a:buNone/>
            </a:pPr>
            <a:r>
              <a:rPr lang="en-US"/>
              <a:t>… But without an intentional focus on developmental outcomes through sport, young people may not get all the benefits that participating in sports has to offer</a:t>
            </a:r>
          </a:p>
        </p:txBody>
      </p:sp>
      <p:sp>
        <p:nvSpPr>
          <p:cNvPr id="434" name="Shape 434"/>
          <p:cNvSpPr txBox="1">
            <a:spLocks noGrp="1"/>
          </p:cNvSpPr>
          <p:nvPr>
            <p:ph type="sldNum" idx="4294967295"/>
          </p:nvPr>
        </p:nvSpPr>
        <p:spPr>
          <a:xfrm>
            <a:off x="6553200" y="6356350"/>
            <a:ext cx="2133600" cy="365100"/>
          </a:xfrm>
          <a:prstGeom prst="rect">
            <a:avLst/>
          </a:prstGeom>
        </p:spPr>
        <p:txBody>
          <a:bodyPr wrap="square" lIns="91425" tIns="45700" rIns="91425" bIns="45700" anchor="ctr" anchorCtr="0">
            <a:noAutofit/>
          </a:bodyPr>
          <a:lstStyle/>
          <a:p>
            <a:pPr lvl="0" rtl="0">
              <a:spcBef>
                <a:spcPts val="0"/>
              </a:spcBef>
              <a:buClr>
                <a:srgbClr val="000000"/>
              </a:buClr>
              <a:buSzPct val="25000"/>
              <a:buFont typeface="Arial"/>
              <a:buNone/>
            </a:pPr>
            <a:fld id="{00000000-1234-1234-1234-123412341234}" type="slidenum">
              <a:rPr lang="en-US"/>
              <a:t>7</a:t>
            </a:fld>
            <a:endParaRPr lang="en-US"/>
          </a:p>
        </p:txBody>
      </p:sp>
    </p:spTree>
    <p:extLst>
      <p:ext uri="{BB962C8B-B14F-4D97-AF65-F5344CB8AC3E}">
        <p14:creationId xmlns:p14="http://schemas.microsoft.com/office/powerpoint/2010/main" val="17712603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39"/>
        <p:cNvGrpSpPr/>
        <p:nvPr/>
      </p:nvGrpSpPr>
      <p:grpSpPr>
        <a:xfrm>
          <a:off x="0" y="0"/>
          <a:ext cx="0" cy="0"/>
          <a:chOff x="0" y="0"/>
          <a:chExt cx="0" cy="0"/>
        </a:xfrm>
      </p:grpSpPr>
      <p:sp>
        <p:nvSpPr>
          <p:cNvPr id="440" name="Shape 440"/>
          <p:cNvSpPr txBox="1">
            <a:spLocks noGrp="1"/>
          </p:cNvSpPr>
          <p:nvPr>
            <p:ph type="body" idx="1"/>
          </p:nvPr>
        </p:nvSpPr>
        <p:spPr>
          <a:xfrm>
            <a:off x="412993" y="1115300"/>
            <a:ext cx="8446500" cy="2742600"/>
          </a:xfrm>
          <a:prstGeom prst="rect">
            <a:avLst/>
          </a:prstGeom>
        </p:spPr>
        <p:txBody>
          <a:bodyPr wrap="square" lIns="91425" tIns="91425" rIns="91425" bIns="91425" anchor="t" anchorCtr="0">
            <a:noAutofit/>
          </a:bodyPr>
          <a:lstStyle/>
          <a:p>
            <a:pPr marL="0" lvl="0" indent="0" rtl="0">
              <a:spcBef>
                <a:spcPts val="0"/>
              </a:spcBef>
              <a:buNone/>
            </a:pPr>
            <a:r>
              <a:rPr lang="en-US" sz="3600" dirty="0"/>
              <a:t>“Sport and physical activity provide an opportunity for youth to learn leadership in an enjoyable, motivating, and meaningful environment”</a:t>
            </a:r>
          </a:p>
        </p:txBody>
      </p:sp>
      <p:sp>
        <p:nvSpPr>
          <p:cNvPr id="441" name="Shape 441"/>
          <p:cNvSpPr txBox="1">
            <a:spLocks noGrp="1"/>
          </p:cNvSpPr>
          <p:nvPr>
            <p:ph type="sldNum" idx="4294967295"/>
          </p:nvPr>
        </p:nvSpPr>
        <p:spPr>
          <a:xfrm>
            <a:off x="6553200" y="6356350"/>
            <a:ext cx="2133600" cy="365100"/>
          </a:xfrm>
          <a:prstGeom prst="rect">
            <a:avLst/>
          </a:prstGeom>
        </p:spPr>
        <p:txBody>
          <a:bodyPr wrap="square" lIns="91425" tIns="45700" rIns="91425" bIns="45700" anchor="ctr" anchorCtr="0">
            <a:noAutofit/>
          </a:bodyPr>
          <a:lstStyle/>
          <a:p>
            <a:pPr lvl="0" rtl="0">
              <a:spcBef>
                <a:spcPts val="0"/>
              </a:spcBef>
              <a:buNone/>
            </a:pPr>
            <a:fld id="{00000000-1234-1234-1234-123412341234}" type="slidenum">
              <a:rPr lang="en-US"/>
              <a:t>8</a:t>
            </a:fld>
            <a:endParaRPr lang="en-US"/>
          </a:p>
        </p:txBody>
      </p:sp>
      <p:pic>
        <p:nvPicPr>
          <p:cNvPr id="443" name="Shape 443"/>
          <p:cNvPicPr preferRelativeResize="0"/>
          <p:nvPr/>
        </p:nvPicPr>
        <p:blipFill rotWithShape="1">
          <a:blip r:embed="rId3">
            <a:alphaModFix/>
          </a:blip>
          <a:srcRect l="51319" t="8292" r="13945" b="15208"/>
          <a:stretch/>
        </p:blipFill>
        <p:spPr>
          <a:xfrm>
            <a:off x="6219228" y="3062372"/>
            <a:ext cx="1812600" cy="2245550"/>
          </a:xfrm>
          <a:prstGeom prst="rect">
            <a:avLst/>
          </a:prstGeom>
          <a:noFill/>
          <a:ln>
            <a:noFill/>
          </a:ln>
        </p:spPr>
      </p:pic>
    </p:spTree>
    <p:extLst>
      <p:ext uri="{BB962C8B-B14F-4D97-AF65-F5344CB8AC3E}">
        <p14:creationId xmlns:p14="http://schemas.microsoft.com/office/powerpoint/2010/main" val="18172442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sp>
        <p:nvSpPr>
          <p:cNvPr id="449" name="Shape 449"/>
          <p:cNvSpPr txBox="1">
            <a:spLocks noGrp="1"/>
          </p:cNvSpPr>
          <p:nvPr>
            <p:ph type="body" idx="1"/>
          </p:nvPr>
        </p:nvSpPr>
        <p:spPr>
          <a:xfrm>
            <a:off x="457200" y="454050"/>
            <a:ext cx="5672400" cy="3693000"/>
          </a:xfrm>
          <a:prstGeom prst="rect">
            <a:avLst/>
          </a:prstGeom>
        </p:spPr>
        <p:txBody>
          <a:bodyPr wrap="square" lIns="91425" tIns="91425" rIns="91425" bIns="91425" anchor="t" anchorCtr="0">
            <a:noAutofit/>
          </a:bodyPr>
          <a:lstStyle/>
          <a:p>
            <a:pPr marL="0" lvl="0" indent="0" rtl="0">
              <a:spcBef>
                <a:spcPts val="0"/>
              </a:spcBef>
              <a:buNone/>
            </a:pPr>
            <a:r>
              <a:rPr lang="en-US" sz="3600"/>
              <a:t>“...participation in such programs has the potential to develop and improve the interpersonal and intrapersonal skills of female youth such as leadership, confidence, self-esteem, self-worth, body image, and physical activity competence”</a:t>
            </a:r>
          </a:p>
        </p:txBody>
      </p:sp>
      <p:sp>
        <p:nvSpPr>
          <p:cNvPr id="450" name="Shape 450"/>
          <p:cNvSpPr txBox="1">
            <a:spLocks noGrp="1"/>
          </p:cNvSpPr>
          <p:nvPr>
            <p:ph type="sldNum" idx="4294967295"/>
          </p:nvPr>
        </p:nvSpPr>
        <p:spPr>
          <a:xfrm>
            <a:off x="6553200" y="6356350"/>
            <a:ext cx="2133600" cy="365100"/>
          </a:xfrm>
          <a:prstGeom prst="rect">
            <a:avLst/>
          </a:prstGeom>
        </p:spPr>
        <p:txBody>
          <a:bodyPr wrap="square" lIns="91425" tIns="45700" rIns="91425" bIns="45700" anchor="ctr" anchorCtr="0">
            <a:noAutofit/>
          </a:bodyPr>
          <a:lstStyle/>
          <a:p>
            <a:pPr lvl="0">
              <a:spcBef>
                <a:spcPts val="0"/>
              </a:spcBef>
              <a:buClr>
                <a:srgbClr val="000000"/>
              </a:buClr>
              <a:buSzPct val="25000"/>
              <a:buFont typeface="Arial"/>
              <a:buNone/>
            </a:pPr>
            <a:fld id="{00000000-1234-1234-1234-123412341234}" type="slidenum">
              <a:rPr lang="en-US"/>
              <a:t>9</a:t>
            </a:fld>
            <a:endParaRPr lang="en-US"/>
          </a:p>
        </p:txBody>
      </p:sp>
      <p:pic>
        <p:nvPicPr>
          <p:cNvPr id="452" name="Shape 452"/>
          <p:cNvPicPr preferRelativeResize="0"/>
          <p:nvPr/>
        </p:nvPicPr>
        <p:blipFill>
          <a:blip r:embed="rId3">
            <a:alphaModFix/>
          </a:blip>
          <a:stretch>
            <a:fillRect/>
          </a:stretch>
        </p:blipFill>
        <p:spPr>
          <a:xfrm>
            <a:off x="6434263" y="1975700"/>
            <a:ext cx="2371475" cy="3557225"/>
          </a:xfrm>
          <a:prstGeom prst="rect">
            <a:avLst/>
          </a:prstGeom>
          <a:noFill/>
          <a:ln>
            <a:noFill/>
          </a:ln>
        </p:spPr>
      </p:pic>
    </p:spTree>
    <p:extLst>
      <p:ext uri="{BB962C8B-B14F-4D97-AF65-F5344CB8AC3E}">
        <p14:creationId xmlns:p14="http://schemas.microsoft.com/office/powerpoint/2010/main" val="2038047540"/>
      </p:ext>
    </p:extLst>
  </p:cSld>
  <p:clrMapOvr>
    <a:masterClrMapping/>
  </p:clrMapOvr>
</p:sld>
</file>

<file path=ppt/theme/theme1.xml><?xml version="1.0" encoding="utf-8"?>
<a:theme xmlns:a="http://schemas.openxmlformats.org/drawingml/2006/main" name="1_MENTOR THEME">
  <a:themeElements>
    <a:clrScheme name="Custom 3">
      <a:dk1>
        <a:srgbClr val="001217"/>
      </a:dk1>
      <a:lt1>
        <a:srgbClr val="FFFFFF"/>
      </a:lt1>
      <a:dk2>
        <a:srgbClr val="001217"/>
      </a:dk2>
      <a:lt2>
        <a:srgbClr val="DAEAEF"/>
      </a:lt2>
      <a:accent1>
        <a:srgbClr val="D81D1D"/>
      </a:accent1>
      <a:accent2>
        <a:srgbClr val="FFAD28"/>
      </a:accent2>
      <a:accent3>
        <a:srgbClr val="33C1B3"/>
      </a:accent3>
      <a:accent4>
        <a:srgbClr val="0D5F9A"/>
      </a:accent4>
      <a:accent5>
        <a:srgbClr val="FFFFFF"/>
      </a:accent5>
      <a:accent6>
        <a:srgbClr val="00121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ENTOR THEME" id="{FC5D781D-7030-44DB-B3B9-692D983D29B3}" vid="{93A5350E-FDC8-4BDA-B288-2CBBC392300C}"/>
    </a:ext>
  </a:extLst>
</a:theme>
</file>

<file path=ppt/theme/theme2.xml><?xml version="1.0" encoding="utf-8"?>
<a:theme xmlns:a="http://schemas.openxmlformats.org/drawingml/2006/main" name="3_MENTOR THEME">
  <a:themeElements>
    <a:clrScheme name="Custom 3">
      <a:dk1>
        <a:srgbClr val="001217"/>
      </a:dk1>
      <a:lt1>
        <a:srgbClr val="FFFFFF"/>
      </a:lt1>
      <a:dk2>
        <a:srgbClr val="001217"/>
      </a:dk2>
      <a:lt2>
        <a:srgbClr val="DAEAEF"/>
      </a:lt2>
      <a:accent1>
        <a:srgbClr val="D81D1D"/>
      </a:accent1>
      <a:accent2>
        <a:srgbClr val="FFAD28"/>
      </a:accent2>
      <a:accent3>
        <a:srgbClr val="33C1B3"/>
      </a:accent3>
      <a:accent4>
        <a:srgbClr val="0D5F9A"/>
      </a:accent4>
      <a:accent5>
        <a:srgbClr val="FFFFFF"/>
      </a:accent5>
      <a:accent6>
        <a:srgbClr val="00121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ENTOR THEME" id="{FC5D781D-7030-44DB-B3B9-692D983D29B3}" vid="{93A5350E-FDC8-4BDA-B288-2CBBC392300C}"/>
    </a:ext>
  </a:extLst>
</a:theme>
</file>

<file path=ppt/theme/theme3.xml><?xml version="1.0" encoding="utf-8"?>
<a:theme xmlns:a="http://schemas.openxmlformats.org/drawingml/2006/main" name="2_MENTOR THEME">
  <a:themeElements>
    <a:clrScheme name="Custom 3">
      <a:dk1>
        <a:srgbClr val="001217"/>
      </a:dk1>
      <a:lt1>
        <a:srgbClr val="FFFFFF"/>
      </a:lt1>
      <a:dk2>
        <a:srgbClr val="001217"/>
      </a:dk2>
      <a:lt2>
        <a:srgbClr val="DAEAEF"/>
      </a:lt2>
      <a:accent1>
        <a:srgbClr val="D81D1D"/>
      </a:accent1>
      <a:accent2>
        <a:srgbClr val="FFAD28"/>
      </a:accent2>
      <a:accent3>
        <a:srgbClr val="33C1B3"/>
      </a:accent3>
      <a:accent4>
        <a:srgbClr val="0D5F9A"/>
      </a:accent4>
      <a:accent5>
        <a:srgbClr val="FFFFFF"/>
      </a:accent5>
      <a:accent6>
        <a:srgbClr val="00121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ENTOR THEME" id="{FC5D781D-7030-44DB-B3B9-692D983D29B3}" vid="{93A5350E-FDC8-4BDA-B288-2CBBC392300C}"/>
    </a:ext>
  </a:extLst>
</a:theme>
</file>

<file path=ppt/theme/theme4.xml><?xml version="1.0" encoding="utf-8"?>
<a:theme xmlns:a="http://schemas.openxmlformats.org/drawingml/2006/main" name="MENTOR THEME">
  <a:themeElements>
    <a:clrScheme name="Custom 3">
      <a:dk1>
        <a:srgbClr val="001217"/>
      </a:dk1>
      <a:lt1>
        <a:srgbClr val="FFFFFF"/>
      </a:lt1>
      <a:dk2>
        <a:srgbClr val="001217"/>
      </a:dk2>
      <a:lt2>
        <a:srgbClr val="DAEAEF"/>
      </a:lt2>
      <a:accent1>
        <a:srgbClr val="D81D1D"/>
      </a:accent1>
      <a:accent2>
        <a:srgbClr val="FFAD28"/>
      </a:accent2>
      <a:accent3>
        <a:srgbClr val="33C1B3"/>
      </a:accent3>
      <a:accent4>
        <a:srgbClr val="0D5F9A"/>
      </a:accent4>
      <a:accent5>
        <a:srgbClr val="FFFFFF"/>
      </a:accent5>
      <a:accent6>
        <a:srgbClr val="00121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ENTOR THEME" id="{FC5D781D-7030-44DB-B3B9-692D983D29B3}" vid="{93A5350E-FDC8-4BDA-B288-2CBBC392300C}"/>
    </a:ext>
  </a:extLst>
</a:theme>
</file>

<file path=ppt/theme/theme5.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387</TotalTime>
  <Words>2000</Words>
  <Application>Microsoft Office PowerPoint</Application>
  <PresentationFormat>On-screen Show (4:3)</PresentationFormat>
  <Paragraphs>252</Paragraphs>
  <Slides>45</Slides>
  <Notes>45</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45</vt:i4>
      </vt:variant>
    </vt:vector>
  </HeadingPairs>
  <TitlesOfParts>
    <vt:vector size="56" baseType="lpstr">
      <vt:lpstr>Batang</vt:lpstr>
      <vt:lpstr>Arial</vt:lpstr>
      <vt:lpstr>Avenir</vt:lpstr>
      <vt:lpstr>Calibri</vt:lpstr>
      <vt:lpstr>Cambria</vt:lpstr>
      <vt:lpstr>Open Sans</vt:lpstr>
      <vt:lpstr>Wingdings</vt:lpstr>
      <vt:lpstr>1_MENTOR THEME</vt:lpstr>
      <vt:lpstr>3_MENTOR THEME</vt:lpstr>
      <vt:lpstr>2_MENTOR THEME</vt:lpstr>
      <vt:lpstr>MENTOR THEME</vt:lpstr>
      <vt:lpstr>PowerPoint Presentation</vt:lpstr>
      <vt:lpstr>PowerPoint Presentation</vt:lpstr>
      <vt:lpstr>PowerPoint Presentation</vt:lpstr>
      <vt:lpstr>PowerPoint Presentation</vt:lpstr>
      <vt:lpstr>PowerPoint Presentation</vt:lpstr>
      <vt:lpstr>PowerPoint Presentation</vt:lpstr>
      <vt:lpstr>The Power of Athletics to promote  Positive Youth Development </vt:lpstr>
      <vt:lpstr>PowerPoint Presentation</vt:lpstr>
      <vt:lpstr>PowerPoint Presentation</vt:lpstr>
      <vt:lpstr>PowerPoint Presentation</vt:lpstr>
      <vt:lpstr>PowerPoint Presentation</vt:lpstr>
      <vt:lpstr>PowerPoint Presentation</vt:lpstr>
      <vt:lpstr>THE TEEN BRAIN </vt:lpstr>
      <vt:lpstr>“……hard science demonstrates that teenagers and young adults are not fully mature in their judgment, problem-solving and decision-making capacities…”  According to the JJDPA Fact Book/Adolescent Brain Development and Juvenile Justice Fact Sheet  </vt:lpstr>
      <vt:lpstr>PowerPoint Presentation</vt:lpstr>
      <vt:lpstr>PowerPoint Presentation</vt:lpstr>
      <vt:lpstr>PowerPoint Presentation</vt:lpstr>
      <vt:lpstr>PowerPoint Presentation</vt:lpstr>
      <vt:lpstr>PowerPoint Presentation</vt:lpstr>
      <vt:lpstr>PowerPoint Presentation</vt:lpstr>
      <vt:lpstr>Youth Voice </vt:lpstr>
      <vt:lpstr>What did you hear?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Lisa’s Story</vt:lpstr>
      <vt:lpstr>PowerPoint Presentation</vt:lpstr>
      <vt:lpstr>PowerPoint Presentation</vt:lpstr>
      <vt:lpstr>PowerPoint Presentation</vt:lpstr>
      <vt:lpstr>PowerPoint Presentation</vt:lpstr>
      <vt:lpstr>PowerPoint Presentation</vt:lpstr>
      <vt:lpstr>PowerPoint Presentation</vt:lpstr>
      <vt:lpstr>Brain Stress Response</vt:lpstr>
      <vt:lpstr>PowerPoint Presentation</vt:lpstr>
      <vt:lpstr>Neuroplasticity and the Brain</vt:lpstr>
      <vt:lpstr>Factors that Influence Resiliency</vt:lpstr>
      <vt:lpstr>Back Pack Revisit</vt:lpstr>
      <vt:lpstr>PowerPoint Presentation</vt:lpstr>
      <vt:lpstr>Principles of Trauma Informed Care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Beth Fraster</dc:creator>
  <cp:lastModifiedBy>Hayley St. Germain (She/Her/Hers)</cp:lastModifiedBy>
  <cp:revision>21</cp:revision>
  <dcterms:modified xsi:type="dcterms:W3CDTF">2025-05-06T21:04:40Z</dcterms:modified>
</cp:coreProperties>
</file>