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2746" y="2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BD2AF-642F-4648-9345-C912FBB12E23}" type="doc">
      <dgm:prSet loTypeId="urn:microsoft.com/office/officeart/2005/8/layout/pyramid1" loCatId="" qsTypeId="urn:microsoft.com/office/officeart/2005/8/quickstyle/simple1" qsCatId="simple" csTypeId="urn:microsoft.com/office/officeart/2005/8/colors/accent0_1" csCatId="mainScheme" phldr="1"/>
      <dgm:spPr/>
    </dgm:pt>
    <dgm:pt modelId="{9356BA03-CABD-814F-AD95-BD7C55831D9F}">
      <dgm:prSet phldrT="[Text]" custT="1"/>
      <dgm:spPr/>
      <dgm:t>
        <a:bodyPr/>
        <a:lstStyle/>
        <a:p>
          <a:endParaRPr lang="en-US" sz="2000" dirty="0">
            <a:solidFill>
              <a:schemeClr val="tx2">
                <a:lumMod val="75000"/>
              </a:schemeClr>
            </a:solidFill>
          </a:endParaRPr>
        </a:p>
      </dgm:t>
    </dgm:pt>
    <dgm:pt modelId="{CF19A03B-B944-E949-B6F4-2968AA39CA39}" type="parTrans" cxnId="{DBEF733F-80C7-D749-B381-35454DAAD1FC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4D18F17-6D71-424B-A885-556FF7C615BD}" type="sibTrans" cxnId="{DBEF733F-80C7-D749-B381-35454DAAD1FC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00E848B-55F3-3349-BE9D-8773106C7F64}">
      <dgm:prSet phldrT="[Text]"/>
      <dgm:spPr/>
      <dgm:t>
        <a:bodyPr/>
        <a:lstStyle/>
        <a:p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7A262F02-D393-4B40-ACB7-F80EA27AF6AB}" type="parTrans" cxnId="{4C8F894F-C118-F94F-AFAA-0F8FC3C57C5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15D21B15-2115-8E46-8776-810EB69C8114}" type="sibTrans" cxnId="{4C8F894F-C118-F94F-AFAA-0F8FC3C57C51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DB5A5BA9-F704-1E40-8A00-A887282F0EF3}">
      <dgm:prSet phldrT="[Text]"/>
      <dgm:spPr/>
      <dgm:t>
        <a:bodyPr/>
        <a:lstStyle/>
        <a:p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6EB30A95-7F31-9D41-8E37-379C2726BC8F}" type="parTrans" cxnId="{E902A664-E4CC-4C4D-A031-091F46371F5E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AD030FA5-C1CF-5148-82A6-AFC2904964C2}" type="sibTrans" cxnId="{E902A664-E4CC-4C4D-A031-091F46371F5E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665D6936-D65D-8640-93DB-B66578FD3E7E}">
      <dgm:prSet phldrT="[Text]"/>
      <dgm:spPr/>
      <dgm:t>
        <a:bodyPr/>
        <a:lstStyle/>
        <a:p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5400AACC-52C7-8348-A813-369A5A576FE4}" type="parTrans" cxnId="{4CACBCA9-AA1F-D841-BE4D-7FFD02EAB405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20DF53B9-1DFC-7043-BD0D-5876FA56B06F}" type="sibTrans" cxnId="{4CACBCA9-AA1F-D841-BE4D-7FFD02EAB405}">
      <dgm:prSet/>
      <dgm:spPr/>
      <dgm:t>
        <a:bodyPr/>
        <a:lstStyle/>
        <a:p>
          <a:endParaRPr lang="en-US">
            <a:solidFill>
              <a:schemeClr val="tx2">
                <a:lumMod val="75000"/>
              </a:schemeClr>
            </a:solidFill>
          </a:endParaRPr>
        </a:p>
      </dgm:t>
    </dgm:pt>
    <dgm:pt modelId="{449696EF-308D-B047-9673-2A6254203612}" type="pres">
      <dgm:prSet presAssocID="{0B0BD2AF-642F-4648-9345-C912FBB12E23}" presName="Name0" presStyleCnt="0">
        <dgm:presLayoutVars>
          <dgm:dir/>
          <dgm:animLvl val="lvl"/>
          <dgm:resizeHandles val="exact"/>
        </dgm:presLayoutVars>
      </dgm:prSet>
      <dgm:spPr/>
    </dgm:pt>
    <dgm:pt modelId="{47AF6B98-4FD0-3D47-BA2C-9E61B43B7316}" type="pres">
      <dgm:prSet presAssocID="{9356BA03-CABD-814F-AD95-BD7C55831D9F}" presName="Name8" presStyleCnt="0"/>
      <dgm:spPr/>
    </dgm:pt>
    <dgm:pt modelId="{8C78858B-93C7-A34C-B2B1-7AFF05E1DF74}" type="pres">
      <dgm:prSet presAssocID="{9356BA03-CABD-814F-AD95-BD7C55831D9F}" presName="level" presStyleLbl="node1" presStyleIdx="0" presStyleCnt="4">
        <dgm:presLayoutVars>
          <dgm:chMax val="1"/>
          <dgm:bulletEnabled val="1"/>
        </dgm:presLayoutVars>
      </dgm:prSet>
      <dgm:spPr/>
    </dgm:pt>
    <dgm:pt modelId="{D798D567-8F58-7E47-B92B-1D34EE810222}" type="pres">
      <dgm:prSet presAssocID="{9356BA03-CABD-814F-AD95-BD7C55831D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36759D-690B-CE4E-9F82-63E3E690CBD0}" type="pres">
      <dgm:prSet presAssocID="{600E848B-55F3-3349-BE9D-8773106C7F64}" presName="Name8" presStyleCnt="0"/>
      <dgm:spPr/>
    </dgm:pt>
    <dgm:pt modelId="{F5144B02-3DE4-EF4E-985A-C6B8B204524E}" type="pres">
      <dgm:prSet presAssocID="{600E848B-55F3-3349-BE9D-8773106C7F64}" presName="level" presStyleLbl="node1" presStyleIdx="1" presStyleCnt="4">
        <dgm:presLayoutVars>
          <dgm:chMax val="1"/>
          <dgm:bulletEnabled val="1"/>
        </dgm:presLayoutVars>
      </dgm:prSet>
      <dgm:spPr/>
    </dgm:pt>
    <dgm:pt modelId="{F2E3563F-CF8E-D848-BD88-45043D4638F3}" type="pres">
      <dgm:prSet presAssocID="{600E848B-55F3-3349-BE9D-8773106C7F6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7107B14-2A71-724B-A89A-04B485ABE37E}" type="pres">
      <dgm:prSet presAssocID="{DB5A5BA9-F704-1E40-8A00-A887282F0EF3}" presName="Name8" presStyleCnt="0"/>
      <dgm:spPr/>
    </dgm:pt>
    <dgm:pt modelId="{CA1698BE-5BEE-8E45-8370-C957F5135975}" type="pres">
      <dgm:prSet presAssocID="{DB5A5BA9-F704-1E40-8A00-A887282F0EF3}" presName="level" presStyleLbl="node1" presStyleIdx="2" presStyleCnt="4">
        <dgm:presLayoutVars>
          <dgm:chMax val="1"/>
          <dgm:bulletEnabled val="1"/>
        </dgm:presLayoutVars>
      </dgm:prSet>
      <dgm:spPr/>
    </dgm:pt>
    <dgm:pt modelId="{00AA6CDB-F800-3F46-91DE-6CF32F61E433}" type="pres">
      <dgm:prSet presAssocID="{DB5A5BA9-F704-1E40-8A00-A887282F0E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984A8E6-0364-E64F-A5E0-2BDD10BE1C20}" type="pres">
      <dgm:prSet presAssocID="{665D6936-D65D-8640-93DB-B66578FD3E7E}" presName="Name8" presStyleCnt="0"/>
      <dgm:spPr/>
    </dgm:pt>
    <dgm:pt modelId="{CE323E95-981E-4A47-8D24-367E74445747}" type="pres">
      <dgm:prSet presAssocID="{665D6936-D65D-8640-93DB-B66578FD3E7E}" presName="level" presStyleLbl="node1" presStyleIdx="3" presStyleCnt="4">
        <dgm:presLayoutVars>
          <dgm:chMax val="1"/>
          <dgm:bulletEnabled val="1"/>
        </dgm:presLayoutVars>
      </dgm:prSet>
      <dgm:spPr/>
    </dgm:pt>
    <dgm:pt modelId="{306B0A67-BB97-9841-9281-A87093BEAC9D}" type="pres">
      <dgm:prSet presAssocID="{665D6936-D65D-8640-93DB-B66578FD3E7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B42D202-335E-C747-9EA3-B385CD997D5E}" type="presOf" srcId="{665D6936-D65D-8640-93DB-B66578FD3E7E}" destId="{306B0A67-BB97-9841-9281-A87093BEAC9D}" srcOrd="1" destOrd="0" presId="urn:microsoft.com/office/officeart/2005/8/layout/pyramid1"/>
    <dgm:cxn modelId="{D8C13438-AC6B-C04C-900E-F05F680B83BD}" type="presOf" srcId="{600E848B-55F3-3349-BE9D-8773106C7F64}" destId="{F5144B02-3DE4-EF4E-985A-C6B8B204524E}" srcOrd="0" destOrd="0" presId="urn:microsoft.com/office/officeart/2005/8/layout/pyramid1"/>
    <dgm:cxn modelId="{A861B538-F5F5-DD42-A485-84A41374B1C6}" type="presOf" srcId="{665D6936-D65D-8640-93DB-B66578FD3E7E}" destId="{CE323E95-981E-4A47-8D24-367E74445747}" srcOrd="0" destOrd="0" presId="urn:microsoft.com/office/officeart/2005/8/layout/pyramid1"/>
    <dgm:cxn modelId="{DBEF733F-80C7-D749-B381-35454DAAD1FC}" srcId="{0B0BD2AF-642F-4648-9345-C912FBB12E23}" destId="{9356BA03-CABD-814F-AD95-BD7C55831D9F}" srcOrd="0" destOrd="0" parTransId="{CF19A03B-B944-E949-B6F4-2968AA39CA39}" sibTransId="{64D18F17-6D71-424B-A885-556FF7C615BD}"/>
    <dgm:cxn modelId="{E902A664-E4CC-4C4D-A031-091F46371F5E}" srcId="{0B0BD2AF-642F-4648-9345-C912FBB12E23}" destId="{DB5A5BA9-F704-1E40-8A00-A887282F0EF3}" srcOrd="2" destOrd="0" parTransId="{6EB30A95-7F31-9D41-8E37-379C2726BC8F}" sibTransId="{AD030FA5-C1CF-5148-82A6-AFC2904964C2}"/>
    <dgm:cxn modelId="{4C8F894F-C118-F94F-AFAA-0F8FC3C57C51}" srcId="{0B0BD2AF-642F-4648-9345-C912FBB12E23}" destId="{600E848B-55F3-3349-BE9D-8773106C7F64}" srcOrd="1" destOrd="0" parTransId="{7A262F02-D393-4B40-ACB7-F80EA27AF6AB}" sibTransId="{15D21B15-2115-8E46-8776-810EB69C8114}"/>
    <dgm:cxn modelId="{65D64E91-E2C2-C24A-95BA-C27AA0B75599}" type="presOf" srcId="{0B0BD2AF-642F-4648-9345-C912FBB12E23}" destId="{449696EF-308D-B047-9673-2A6254203612}" srcOrd="0" destOrd="0" presId="urn:microsoft.com/office/officeart/2005/8/layout/pyramid1"/>
    <dgm:cxn modelId="{960396A5-11A6-4448-B827-76768C2C549B}" type="presOf" srcId="{DB5A5BA9-F704-1E40-8A00-A887282F0EF3}" destId="{CA1698BE-5BEE-8E45-8370-C957F5135975}" srcOrd="0" destOrd="0" presId="urn:microsoft.com/office/officeart/2005/8/layout/pyramid1"/>
    <dgm:cxn modelId="{4CACBCA9-AA1F-D841-BE4D-7FFD02EAB405}" srcId="{0B0BD2AF-642F-4648-9345-C912FBB12E23}" destId="{665D6936-D65D-8640-93DB-B66578FD3E7E}" srcOrd="3" destOrd="0" parTransId="{5400AACC-52C7-8348-A813-369A5A576FE4}" sibTransId="{20DF53B9-1DFC-7043-BD0D-5876FA56B06F}"/>
    <dgm:cxn modelId="{075C19C2-5B59-B745-9679-A98C0CB58E93}" type="presOf" srcId="{9356BA03-CABD-814F-AD95-BD7C55831D9F}" destId="{8C78858B-93C7-A34C-B2B1-7AFF05E1DF74}" srcOrd="0" destOrd="0" presId="urn:microsoft.com/office/officeart/2005/8/layout/pyramid1"/>
    <dgm:cxn modelId="{CC8D1BCC-AB06-D142-8054-5057FBA4E27C}" type="presOf" srcId="{DB5A5BA9-F704-1E40-8A00-A887282F0EF3}" destId="{00AA6CDB-F800-3F46-91DE-6CF32F61E433}" srcOrd="1" destOrd="0" presId="urn:microsoft.com/office/officeart/2005/8/layout/pyramid1"/>
    <dgm:cxn modelId="{928C3DCF-7CD3-934E-99C1-C0C39C468622}" type="presOf" srcId="{9356BA03-CABD-814F-AD95-BD7C55831D9F}" destId="{D798D567-8F58-7E47-B92B-1D34EE810222}" srcOrd="1" destOrd="0" presId="urn:microsoft.com/office/officeart/2005/8/layout/pyramid1"/>
    <dgm:cxn modelId="{F0D010D9-D4AE-AC4B-A083-0A7446E70EE3}" type="presOf" srcId="{600E848B-55F3-3349-BE9D-8773106C7F64}" destId="{F2E3563F-CF8E-D848-BD88-45043D4638F3}" srcOrd="1" destOrd="0" presId="urn:microsoft.com/office/officeart/2005/8/layout/pyramid1"/>
    <dgm:cxn modelId="{3D767E7D-ABC6-804A-8816-8FCC799C83CE}" type="presParOf" srcId="{449696EF-308D-B047-9673-2A6254203612}" destId="{47AF6B98-4FD0-3D47-BA2C-9E61B43B7316}" srcOrd="0" destOrd="0" presId="urn:microsoft.com/office/officeart/2005/8/layout/pyramid1"/>
    <dgm:cxn modelId="{C74E3D64-0744-3646-B0C6-49947DE6792E}" type="presParOf" srcId="{47AF6B98-4FD0-3D47-BA2C-9E61B43B7316}" destId="{8C78858B-93C7-A34C-B2B1-7AFF05E1DF74}" srcOrd="0" destOrd="0" presId="urn:microsoft.com/office/officeart/2005/8/layout/pyramid1"/>
    <dgm:cxn modelId="{5E821E93-EEC5-9C4D-8A2A-50D23A6AA19B}" type="presParOf" srcId="{47AF6B98-4FD0-3D47-BA2C-9E61B43B7316}" destId="{D798D567-8F58-7E47-B92B-1D34EE810222}" srcOrd="1" destOrd="0" presId="urn:microsoft.com/office/officeart/2005/8/layout/pyramid1"/>
    <dgm:cxn modelId="{B7AB6A3E-B843-5A44-84C4-684049F43947}" type="presParOf" srcId="{449696EF-308D-B047-9673-2A6254203612}" destId="{5436759D-690B-CE4E-9F82-63E3E690CBD0}" srcOrd="1" destOrd="0" presId="urn:microsoft.com/office/officeart/2005/8/layout/pyramid1"/>
    <dgm:cxn modelId="{9E7A04A6-42DC-714C-8136-FF501CD815A2}" type="presParOf" srcId="{5436759D-690B-CE4E-9F82-63E3E690CBD0}" destId="{F5144B02-3DE4-EF4E-985A-C6B8B204524E}" srcOrd="0" destOrd="0" presId="urn:microsoft.com/office/officeart/2005/8/layout/pyramid1"/>
    <dgm:cxn modelId="{2B12E997-D087-E24A-B5D3-3039DF71BAE6}" type="presParOf" srcId="{5436759D-690B-CE4E-9F82-63E3E690CBD0}" destId="{F2E3563F-CF8E-D848-BD88-45043D4638F3}" srcOrd="1" destOrd="0" presId="urn:microsoft.com/office/officeart/2005/8/layout/pyramid1"/>
    <dgm:cxn modelId="{36449D6E-3D62-5248-9342-4A40136A5F29}" type="presParOf" srcId="{449696EF-308D-B047-9673-2A6254203612}" destId="{87107B14-2A71-724B-A89A-04B485ABE37E}" srcOrd="2" destOrd="0" presId="urn:microsoft.com/office/officeart/2005/8/layout/pyramid1"/>
    <dgm:cxn modelId="{BC37072D-51A8-3044-A88D-A4945493C556}" type="presParOf" srcId="{87107B14-2A71-724B-A89A-04B485ABE37E}" destId="{CA1698BE-5BEE-8E45-8370-C957F5135975}" srcOrd="0" destOrd="0" presId="urn:microsoft.com/office/officeart/2005/8/layout/pyramid1"/>
    <dgm:cxn modelId="{1114FA16-BE79-E147-80CD-A4CDAEE97518}" type="presParOf" srcId="{87107B14-2A71-724B-A89A-04B485ABE37E}" destId="{00AA6CDB-F800-3F46-91DE-6CF32F61E433}" srcOrd="1" destOrd="0" presId="urn:microsoft.com/office/officeart/2005/8/layout/pyramid1"/>
    <dgm:cxn modelId="{0CB433E6-00BE-BA46-A14F-A570F77EAEC8}" type="presParOf" srcId="{449696EF-308D-B047-9673-2A6254203612}" destId="{C984A8E6-0364-E64F-A5E0-2BDD10BE1C20}" srcOrd="3" destOrd="0" presId="urn:microsoft.com/office/officeart/2005/8/layout/pyramid1"/>
    <dgm:cxn modelId="{2EF162EC-C5CD-0545-BDC1-E6EBD15CC54B}" type="presParOf" srcId="{C984A8E6-0364-E64F-A5E0-2BDD10BE1C20}" destId="{CE323E95-981E-4A47-8D24-367E74445747}" srcOrd="0" destOrd="0" presId="urn:microsoft.com/office/officeart/2005/8/layout/pyramid1"/>
    <dgm:cxn modelId="{AF6C01EF-C579-0649-9257-81BF888E5B50}" type="presParOf" srcId="{C984A8E6-0364-E64F-A5E0-2BDD10BE1C20}" destId="{306B0A67-BB97-9841-9281-A87093BEAC9D}" srcOrd="1" destOrd="0" presId="urn:microsoft.com/office/officeart/2005/8/layout/pyramid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8858B-93C7-A34C-B2B1-7AFF05E1DF74}">
      <dsp:nvSpPr>
        <dsp:cNvPr id="0" name=""/>
        <dsp:cNvSpPr/>
      </dsp:nvSpPr>
      <dsp:spPr>
        <a:xfrm>
          <a:off x="1600824" y="0"/>
          <a:ext cx="1067216" cy="867611"/>
        </a:xfrm>
        <a:prstGeom prst="trapezoid">
          <a:avLst>
            <a:gd name="adj" fmla="val 6150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600824" y="0"/>
        <a:ext cx="1067216" cy="867611"/>
      </dsp:txXfrm>
    </dsp:sp>
    <dsp:sp modelId="{F5144B02-3DE4-EF4E-985A-C6B8B204524E}">
      <dsp:nvSpPr>
        <dsp:cNvPr id="0" name=""/>
        <dsp:cNvSpPr/>
      </dsp:nvSpPr>
      <dsp:spPr>
        <a:xfrm>
          <a:off x="1067216" y="867611"/>
          <a:ext cx="2134432" cy="867611"/>
        </a:xfrm>
        <a:prstGeom prst="trapezoid">
          <a:avLst>
            <a:gd name="adj" fmla="val 6150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40741" y="867611"/>
        <a:ext cx="1387380" cy="867611"/>
      </dsp:txXfrm>
    </dsp:sp>
    <dsp:sp modelId="{CA1698BE-5BEE-8E45-8370-C957F5135975}">
      <dsp:nvSpPr>
        <dsp:cNvPr id="0" name=""/>
        <dsp:cNvSpPr/>
      </dsp:nvSpPr>
      <dsp:spPr>
        <a:xfrm>
          <a:off x="533607" y="1735222"/>
          <a:ext cx="3201648" cy="867611"/>
        </a:xfrm>
        <a:prstGeom prst="trapezoid">
          <a:avLst>
            <a:gd name="adj" fmla="val 6150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093896" y="1735222"/>
        <a:ext cx="2081071" cy="867611"/>
      </dsp:txXfrm>
    </dsp:sp>
    <dsp:sp modelId="{CE323E95-981E-4A47-8D24-367E74445747}">
      <dsp:nvSpPr>
        <dsp:cNvPr id="0" name=""/>
        <dsp:cNvSpPr/>
      </dsp:nvSpPr>
      <dsp:spPr>
        <a:xfrm>
          <a:off x="0" y="2602832"/>
          <a:ext cx="4268864" cy="867611"/>
        </a:xfrm>
        <a:prstGeom prst="trapezoid">
          <a:avLst>
            <a:gd name="adj" fmla="val 61503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47051" y="2602832"/>
        <a:ext cx="2774761" cy="867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22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8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3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8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4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1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0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0E095-009A-B346-B755-0A0F3FD08F4E}" type="datetimeFigureOut">
              <a:rPr lang="en-US" smtClean="0"/>
              <a:t>5/6/2025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72A0-B46E-ED45-8952-55806924DC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rcRect b="16034"/>
          <a:stretch/>
        </p:blipFill>
        <p:spPr>
          <a:xfrm>
            <a:off x="5503741" y="8383164"/>
            <a:ext cx="638410" cy="536046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 userDrawn="1"/>
        </p:nvCxnSpPr>
        <p:spPr>
          <a:xfrm>
            <a:off x="5448157" y="8414385"/>
            <a:ext cx="0" cy="582930"/>
          </a:xfrm>
          <a:prstGeom prst="line">
            <a:avLst/>
          </a:prstGeom>
          <a:ln>
            <a:solidFill>
              <a:srgbClr val="37609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222746" y="8495656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We Coach</a:t>
            </a:r>
            <a:r>
              <a:rPr lang="en-US" sz="2000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6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551035" y="476695"/>
            <a:ext cx="5852160" cy="43891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4"/>
          <p:cNvSpPr txBox="1">
            <a:spLocks/>
          </p:cNvSpPr>
          <p:nvPr/>
        </p:nvSpPr>
        <p:spPr>
          <a:xfrm>
            <a:off x="746544" y="5271071"/>
            <a:ext cx="5486400" cy="566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376092"/>
                </a:solidFill>
              </a:rPr>
              <a:t>Creating Connection</a:t>
            </a:r>
          </a:p>
        </p:txBody>
      </p:sp>
      <p:sp>
        <p:nvSpPr>
          <p:cNvPr id="6" name="Subtitle 13"/>
          <p:cNvSpPr txBox="1">
            <a:spLocks/>
          </p:cNvSpPr>
          <p:nvPr/>
        </p:nvSpPr>
        <p:spPr>
          <a:xfrm>
            <a:off x="746544" y="5837809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7F7F7F"/>
                </a:solidFill>
              </a:rPr>
              <a:t>Coaching to Support Youth </a:t>
            </a:r>
          </a:p>
        </p:txBody>
      </p:sp>
      <p:pic>
        <p:nvPicPr>
          <p:cNvPr id="7" name="Picture Placeholder 1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544" y="612775"/>
            <a:ext cx="5486400" cy="4114800"/>
          </a:xfrm>
          <a:prstGeom prst="rect">
            <a:avLst/>
          </a:prstGeom>
        </p:spPr>
      </p:pic>
      <p:sp>
        <p:nvSpPr>
          <p:cNvPr id="8" name="Subtitle 13"/>
          <p:cNvSpPr txBox="1">
            <a:spLocks/>
          </p:cNvSpPr>
          <p:nvPr/>
        </p:nvSpPr>
        <p:spPr>
          <a:xfrm>
            <a:off x="746544" y="6272869"/>
            <a:ext cx="5486400" cy="57514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solidFill>
                  <a:srgbClr val="7F7F7F"/>
                </a:solidFill>
              </a:rPr>
              <a:t>Workbook</a:t>
            </a:r>
          </a:p>
        </p:txBody>
      </p:sp>
    </p:spTree>
    <p:extLst>
      <p:ext uri="{BB962C8B-B14F-4D97-AF65-F5344CB8AC3E}">
        <p14:creationId xmlns:p14="http://schemas.microsoft.com/office/powerpoint/2010/main" val="320095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5364356"/>
            <a:ext cx="6858000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97179" y="4316302"/>
            <a:ext cx="2560320" cy="25603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Placeholder 15" descr="soccer squ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8" r="12662"/>
          <a:stretch/>
        </p:blipFill>
        <p:spPr>
          <a:xfrm>
            <a:off x="2276900" y="4393000"/>
            <a:ext cx="2404872" cy="2404872"/>
          </a:xfrm>
          <a:prstGeom prst="ellipse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282024" y="4393000"/>
            <a:ext cx="2404872" cy="2404872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417660" y="5072404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375E"/>
                </a:solidFill>
              </a:rPr>
              <a:t>Share Power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065985"/>
            <a:ext cx="6858000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274872" y="54228"/>
            <a:ext cx="2560320" cy="25603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Placeholder 17" descr="bball china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7" r="19103"/>
          <a:stretch/>
        </p:blipFill>
        <p:spPr>
          <a:xfrm>
            <a:off x="2339621" y="145183"/>
            <a:ext cx="2404872" cy="2404872"/>
          </a:xfrm>
          <a:prstGeom prst="ellipse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2366286" y="122268"/>
            <a:ext cx="2404872" cy="2404872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497513" y="779712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375E"/>
                </a:solidFill>
              </a:rPr>
              <a:t>Challenge Growth</a:t>
            </a:r>
          </a:p>
        </p:txBody>
      </p:sp>
    </p:spTree>
    <p:extLst>
      <p:ext uri="{BB962C8B-B14F-4D97-AF65-F5344CB8AC3E}">
        <p14:creationId xmlns:p14="http://schemas.microsoft.com/office/powerpoint/2010/main" val="92575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065985"/>
            <a:ext cx="6858000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264654" y="67850"/>
            <a:ext cx="2560320" cy="256032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1" descr="Randy JR NB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" b="32754"/>
          <a:stretch/>
        </p:blipFill>
        <p:spPr>
          <a:xfrm>
            <a:off x="2332799" y="161544"/>
            <a:ext cx="2399643" cy="2399643"/>
          </a:xfrm>
          <a:prstGeom prst="ellipse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347601" y="160228"/>
            <a:ext cx="2404872" cy="2404872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394876" y="747908"/>
            <a:ext cx="23620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375E"/>
                </a:solidFill>
              </a:rPr>
              <a:t>Expand Possibilities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4" y="4027091"/>
            <a:ext cx="6293114" cy="50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301948"/>
              </p:ext>
            </p:extLst>
          </p:nvPr>
        </p:nvGraphicFramePr>
        <p:xfrm>
          <a:off x="313655" y="338046"/>
          <a:ext cx="6240892" cy="7863864"/>
        </p:xfrm>
        <a:graphic>
          <a:graphicData uri="http://schemas.openxmlformats.org/drawingml/2006/table">
            <a:tbl>
              <a:tblPr firstRow="1" bandRow="1"/>
              <a:tblGrid>
                <a:gridCol w="156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64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COACHES SAY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COACHES 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 THE 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EXPRESS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PROVIDE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CHALLENGE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SHARE</a:t>
                      </a:r>
                      <a:r>
                        <a:rPr lang="en-US" b="1" baseline="0" dirty="0"/>
                        <a:t> POWER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EXPAND</a:t>
                      </a:r>
                      <a:r>
                        <a:rPr lang="en-US" b="1" baseline="0" dirty="0"/>
                        <a:t> POSSIBILITIES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0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801112"/>
              </p:ext>
            </p:extLst>
          </p:nvPr>
        </p:nvGraphicFramePr>
        <p:xfrm>
          <a:off x="313655" y="244666"/>
          <a:ext cx="6240892" cy="8016260"/>
        </p:xfrm>
        <a:graphic>
          <a:graphicData uri="http://schemas.openxmlformats.org/drawingml/2006/table">
            <a:tbl>
              <a:tblPr firstRow="1" bandRow="1"/>
              <a:tblGrid>
                <a:gridCol w="156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64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COACHES SAY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COACHES 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FOR THE 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EXPRESS CARE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I</a:t>
                      </a:r>
                      <a:r>
                        <a:rPr lang="en-US" baseline="0" dirty="0"/>
                        <a:t> see you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 specific praise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Facilitate informal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PROVIDE SUPPORT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believe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Focus</a:t>
                      </a:r>
                      <a:r>
                        <a:rPr lang="en-US" baseline="0" dirty="0"/>
                        <a:t> on progress, not performance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Practice positive traditions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CHALLENGE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How did you do that?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Coach in questions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Coach in question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SHARE</a:t>
                      </a:r>
                      <a:r>
                        <a:rPr lang="en-US" b="1" baseline="0" dirty="0"/>
                        <a:t> POWER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You be the coach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Create opportunities</a:t>
                      </a:r>
                      <a:r>
                        <a:rPr lang="en-US" baseline="0" dirty="0"/>
                        <a:t> for contribution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Huddle up and listen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064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EXPAND</a:t>
                      </a:r>
                      <a:r>
                        <a:rPr lang="en-US" b="1" baseline="0" dirty="0"/>
                        <a:t> POSSIBILITIES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What’s Next?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your</a:t>
                      </a:r>
                      <a:r>
                        <a:rPr lang="en-US" baseline="0" dirty="0"/>
                        <a:t> team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Use your team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61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0472" y="5663609"/>
            <a:ext cx="6767528" cy="22680"/>
          </a:xfrm>
          <a:prstGeom prst="line">
            <a:avLst/>
          </a:prstGeom>
          <a:ln w="5715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444395" y="5117947"/>
            <a:ext cx="1812478" cy="109132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TODAY’S TRAINING</a:t>
            </a:r>
          </a:p>
        </p:txBody>
      </p:sp>
      <p:pic>
        <p:nvPicPr>
          <p:cNvPr id="4" name="Shape 4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4817" y="298808"/>
            <a:ext cx="2266944" cy="19039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05285" y="298808"/>
            <a:ext cx="3305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Five Things About Me:</a:t>
            </a:r>
          </a:p>
          <a:p>
            <a:r>
              <a:rPr lang="en-US" dirty="0"/>
              <a:t>1) </a:t>
            </a:r>
          </a:p>
          <a:p>
            <a:endParaRPr lang="en-US" sz="1200" dirty="0"/>
          </a:p>
          <a:p>
            <a:r>
              <a:rPr lang="en-US" dirty="0"/>
              <a:t>2)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3) </a:t>
            </a:r>
          </a:p>
          <a:p>
            <a:endParaRPr lang="en-US" sz="1200" dirty="0"/>
          </a:p>
          <a:p>
            <a:r>
              <a:rPr lang="en-US" dirty="0"/>
              <a:t>4)</a:t>
            </a:r>
          </a:p>
          <a:p>
            <a:endParaRPr lang="en-US" sz="1200" dirty="0"/>
          </a:p>
          <a:p>
            <a:r>
              <a:rPr lang="en-US" dirty="0"/>
              <a:t>5) 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241" y="6423108"/>
            <a:ext cx="581926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•"/>
            </a:pPr>
            <a:r>
              <a:rPr lang="en-US" sz="2000" dirty="0">
                <a:solidFill>
                  <a:srgbClr val="376092"/>
                </a:solidFill>
              </a:rPr>
              <a:t>Think about the ways in which relationships help drive the learning between coaches and players</a:t>
            </a:r>
          </a:p>
          <a:p>
            <a:pPr lvl="0"/>
            <a:endParaRPr lang="en-US" sz="700" dirty="0">
              <a:solidFill>
                <a:srgbClr val="376092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2000" dirty="0">
                <a:solidFill>
                  <a:srgbClr val="376092"/>
                </a:solidFill>
              </a:rPr>
              <a:t>Explore the Developmental Relationships Framework for helping youth thrive</a:t>
            </a:r>
          </a:p>
          <a:p>
            <a:pPr lvl="0"/>
            <a:endParaRPr lang="en-US" sz="700" dirty="0">
              <a:solidFill>
                <a:srgbClr val="376092"/>
              </a:solidFill>
            </a:endParaRPr>
          </a:p>
          <a:p>
            <a:pPr marL="285750" lvl="0" indent="-285750">
              <a:buFontTx/>
              <a:buChar char="•"/>
            </a:pPr>
            <a:r>
              <a:rPr lang="en-US" sz="2000" dirty="0">
                <a:solidFill>
                  <a:srgbClr val="376092"/>
                </a:solidFill>
              </a:rPr>
              <a:t>Practice some tangible strategies so coaches can put this framework into 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783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130" y="1335356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9413" y="1329092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130" y="3986380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44130" y="1989654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130" y="3320722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0454" y="3986380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4130" y="2652469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49413" y="3310358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413" y="2650388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49413" y="1998167"/>
            <a:ext cx="634922" cy="56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4130" y="5341198"/>
            <a:ext cx="6366440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“Sport and physical activity provide an opportunity for youth to learn leadership in an enjoyable, motivating and meaningful environment”</a:t>
            </a:r>
          </a:p>
          <a:p>
            <a:endParaRPr lang="en-US" sz="1200" dirty="0"/>
          </a:p>
          <a:p>
            <a:r>
              <a:rPr lang="en-US" sz="1200" dirty="0"/>
              <a:t>“…participation in such program has the potential to develop and improve the interpersonal and intrapersonal skills of female youth such as leadership, confidence, self-esteem, self-worth, body image, and physical activity competence”</a:t>
            </a:r>
          </a:p>
          <a:p>
            <a:endParaRPr lang="en-US" sz="1200" dirty="0"/>
          </a:p>
          <a:p>
            <a:r>
              <a:rPr lang="en-US" sz="1200" dirty="0"/>
              <a:t>“The Youth also identified specific opportunities that the program provided to enable transference of life skills they learned in their village, becoming a referee or time keeper, participating in an active recess program at school to minimize bullying”</a:t>
            </a:r>
          </a:p>
          <a:p>
            <a:endParaRPr lang="en-US" sz="1200" dirty="0"/>
          </a:p>
          <a:p>
            <a:r>
              <a:rPr lang="en-US" sz="1200" dirty="0"/>
              <a:t>Participation in sports leaders to: fewer dietary problems, declines in mental health issues, less suicidal thoughts lower levels of emotional distress, increase in physical activity levels, academic attainment, time-management skills, emotional regulation, self-esteem and positive self-image.</a:t>
            </a:r>
          </a:p>
          <a:p>
            <a:endParaRPr lang="en-US" sz="1200" dirty="0"/>
          </a:p>
          <a:p>
            <a:r>
              <a:rPr lang="en-US" sz="1200" dirty="0"/>
              <a:t>Positive Youth Development Through Sport edited by Nicholas L Holt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6554" y="168800"/>
            <a:ext cx="6354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7375E"/>
                </a:solidFill>
              </a:rPr>
              <a:t>Which of these outcomes is the most important thing that you learned from sports?</a:t>
            </a:r>
          </a:p>
        </p:txBody>
      </p:sp>
    </p:spTree>
    <p:extLst>
      <p:ext uri="{BB962C8B-B14F-4D97-AF65-F5344CB8AC3E}">
        <p14:creationId xmlns:p14="http://schemas.microsoft.com/office/powerpoint/2010/main" val="17897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90472" y="4860541"/>
            <a:ext cx="6767528" cy="22680"/>
          </a:xfrm>
          <a:prstGeom prst="line">
            <a:avLst/>
          </a:prstGeom>
          <a:ln w="5715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4373917"/>
              </p:ext>
            </p:extLst>
          </p:nvPr>
        </p:nvGraphicFramePr>
        <p:xfrm>
          <a:off x="997185" y="414065"/>
          <a:ext cx="4268864" cy="347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78892" y="158398"/>
            <a:ext cx="1960762" cy="3221871"/>
          </a:xfrm>
          <a:prstGeom prst="straightConnector1">
            <a:avLst/>
          </a:prstGeom>
          <a:ln w="28575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88373" y="-18676"/>
            <a:ext cx="2498078" cy="109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COACHING FRAMEWORK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6547" r="18971" b="9479"/>
          <a:stretch/>
        </p:blipFill>
        <p:spPr>
          <a:xfrm>
            <a:off x="997185" y="5554438"/>
            <a:ext cx="3566721" cy="3391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266048" y="4313618"/>
            <a:ext cx="1569626" cy="106493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THE BRAIN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37220" y="5789439"/>
            <a:ext cx="1718001" cy="0"/>
          </a:xfrm>
          <a:prstGeom prst="line">
            <a:avLst/>
          </a:prstGeom>
          <a:ln w="381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4905" y="6968993"/>
            <a:ext cx="1718001" cy="0"/>
          </a:xfrm>
          <a:prstGeom prst="line">
            <a:avLst/>
          </a:prstGeom>
          <a:ln w="381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65153" y="7940120"/>
            <a:ext cx="1718001" cy="0"/>
          </a:xfrm>
          <a:prstGeom prst="line">
            <a:avLst/>
          </a:prstGeom>
          <a:ln w="381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8892" y="6968993"/>
            <a:ext cx="1718001" cy="0"/>
          </a:xfrm>
          <a:prstGeom prst="line">
            <a:avLst/>
          </a:prstGeom>
          <a:ln w="381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8892" y="5770763"/>
            <a:ext cx="1718001" cy="0"/>
          </a:xfrm>
          <a:prstGeom prst="line">
            <a:avLst/>
          </a:prstGeom>
          <a:ln w="381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7185" y="8388332"/>
            <a:ext cx="2140035" cy="0"/>
          </a:xfrm>
          <a:prstGeom prst="line">
            <a:avLst/>
          </a:prstGeom>
          <a:ln w="381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91" y="2857384"/>
            <a:ext cx="1501094" cy="8777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THEIR FEELINGS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74591" y="1863012"/>
            <a:ext cx="1501094" cy="8777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THEIR TEAM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91" y="860624"/>
            <a:ext cx="1501094" cy="8777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THEIR BODIES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4186" y="860623"/>
            <a:ext cx="5261219" cy="87770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59935" y="1863012"/>
            <a:ext cx="5261219" cy="87770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59935" y="2857384"/>
            <a:ext cx="5261219" cy="87770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2979" y="149404"/>
            <a:ext cx="5471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WHO’S COMING TO PLAY?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26" y="4359340"/>
            <a:ext cx="6162501" cy="34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2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27" t="4058"/>
          <a:stretch/>
        </p:blipFill>
        <p:spPr>
          <a:xfrm>
            <a:off x="1704847" y="260926"/>
            <a:ext cx="3319620" cy="3436826"/>
          </a:xfrm>
          <a:prstGeom prst="rect">
            <a:avLst/>
          </a:prstGeom>
        </p:spPr>
      </p:pic>
      <p:pic>
        <p:nvPicPr>
          <p:cNvPr id="5" name="Picture 4" descr="Environmental AC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 b="8961"/>
          <a:stretch/>
        </p:blipFill>
        <p:spPr>
          <a:xfrm>
            <a:off x="986192" y="3847422"/>
            <a:ext cx="4728034" cy="2236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6192" y="6274972"/>
            <a:ext cx="4728034" cy="1832708"/>
          </a:xfrm>
          <a:prstGeom prst="rect">
            <a:avLst/>
          </a:prstGeom>
          <a:noFill/>
          <a:ln w="1905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16672" y="6276758"/>
            <a:ext cx="253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Youth Report:</a:t>
            </a:r>
          </a:p>
        </p:txBody>
      </p:sp>
    </p:spTree>
    <p:extLst>
      <p:ext uri="{BB962C8B-B14F-4D97-AF65-F5344CB8AC3E}">
        <p14:creationId xmlns:p14="http://schemas.microsoft.com/office/powerpoint/2010/main" val="391374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0" descr="neuroplasticity gif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>
          <a:xfrm>
            <a:off x="3424896" y="765382"/>
            <a:ext cx="3086429" cy="2314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508" y="782777"/>
            <a:ext cx="3087402" cy="2202639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786" y="3016921"/>
            <a:ext cx="3087402" cy="220263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798" y="3007822"/>
            <a:ext cx="3087402" cy="2202639"/>
          </a:xfrm>
          <a:prstGeom prst="rect">
            <a:avLst/>
          </a:prstGeom>
          <a:solidFill>
            <a:srgbClr val="FFFFFF"/>
          </a:solidFill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7347" y="3718670"/>
            <a:ext cx="2411223" cy="227849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57992" y="3730612"/>
            <a:ext cx="2411223" cy="2278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341032" y="1449874"/>
            <a:ext cx="2411223" cy="227849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14628" y="226800"/>
            <a:ext cx="2411223" cy="2278495"/>
          </a:xfrm>
          <a:prstGeom prst="ellipse">
            <a:avLst/>
          </a:prstGeom>
          <a:solidFill>
            <a:srgbClr val="FFC73F"/>
          </a:solidFill>
          <a:ln>
            <a:solidFill>
              <a:srgbClr val="FFC7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7144" y="1449874"/>
            <a:ext cx="2411223" cy="227849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2472" y="1533013"/>
            <a:ext cx="2264827" cy="21401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22270" b="27330"/>
          <a:stretch/>
        </p:blipFill>
        <p:spPr>
          <a:xfrm>
            <a:off x="2603063" y="2793199"/>
            <a:ext cx="1691111" cy="852325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2300293" y="301504"/>
            <a:ext cx="2264827" cy="21401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415728" y="1524578"/>
            <a:ext cx="2264827" cy="21401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29692" y="3812921"/>
            <a:ext cx="2264827" cy="21401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02043" y="3794245"/>
            <a:ext cx="2264827" cy="2140158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2473" y="6317180"/>
            <a:ext cx="63434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“Developmental relationships are close connections that powerfully and positively shape young people’s identities and help them develop thriving mindsets”</a:t>
            </a:r>
          </a:p>
        </p:txBody>
      </p:sp>
    </p:spTree>
    <p:extLst>
      <p:ext uri="{BB962C8B-B14F-4D97-AF65-F5344CB8AC3E}">
        <p14:creationId xmlns:p14="http://schemas.microsoft.com/office/powerpoint/2010/main" val="10751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0" y="5364356"/>
            <a:ext cx="6858000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1065985"/>
            <a:ext cx="6858000" cy="0"/>
          </a:xfrm>
          <a:prstGeom prst="line">
            <a:avLst/>
          </a:prstGeom>
          <a:ln w="5715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270650" y="40040"/>
            <a:ext cx="2560320" cy="2560320"/>
          </a:xfrm>
          <a:prstGeom prst="ellipse">
            <a:avLst/>
          </a:prstGeom>
          <a:solidFill>
            <a:srgbClr val="FFC73F"/>
          </a:solidFill>
          <a:ln>
            <a:solidFill>
              <a:srgbClr val="FFC73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21" descr="holly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r="18891"/>
          <a:stretch/>
        </p:blipFill>
        <p:spPr>
          <a:xfrm>
            <a:off x="2355624" y="101720"/>
            <a:ext cx="2404872" cy="2404872"/>
          </a:xfrm>
          <a:prstGeom prst="ellipse">
            <a:avLst/>
          </a:prstGeom>
        </p:spPr>
      </p:pic>
      <p:sp>
        <p:nvSpPr>
          <p:cNvPr id="7" name="Oval 6"/>
          <p:cNvSpPr/>
          <p:nvPr/>
        </p:nvSpPr>
        <p:spPr>
          <a:xfrm>
            <a:off x="2345255" y="101720"/>
            <a:ext cx="2404872" cy="2404872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906" y="833588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375E"/>
                </a:solidFill>
              </a:rPr>
              <a:t>Express Care</a:t>
            </a:r>
          </a:p>
        </p:txBody>
      </p:sp>
      <p:sp>
        <p:nvSpPr>
          <p:cNvPr id="11" name="Oval 10"/>
          <p:cNvSpPr/>
          <p:nvPr/>
        </p:nvSpPr>
        <p:spPr>
          <a:xfrm>
            <a:off x="2189807" y="4314912"/>
            <a:ext cx="2560320" cy="256032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Placeholder 13" descr="female coac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" b="43018"/>
          <a:stretch/>
        </p:blipFill>
        <p:spPr>
          <a:xfrm>
            <a:off x="2277227" y="4398051"/>
            <a:ext cx="2404872" cy="2404872"/>
          </a:xfrm>
          <a:prstGeom prst="ellipse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77227" y="4399745"/>
            <a:ext cx="2404872" cy="2404872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41205" y="5019781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7375E"/>
                </a:solidFill>
              </a:rPr>
              <a:t>Provide Support</a:t>
            </a:r>
          </a:p>
        </p:txBody>
      </p:sp>
    </p:spTree>
    <p:extLst>
      <p:ext uri="{BB962C8B-B14F-4D97-AF65-F5344CB8AC3E}">
        <p14:creationId xmlns:p14="http://schemas.microsoft.com/office/powerpoint/2010/main" val="2019477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381</Words>
  <Application>Microsoft Office PowerPoint</Application>
  <PresentationFormat>On-screen Show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Bartlett</dc:creator>
  <cp:lastModifiedBy>Hayley St. Germain (She/Her/Hers)</cp:lastModifiedBy>
  <cp:revision>11</cp:revision>
  <cp:lastPrinted>2018-01-21T20:04:57Z</cp:lastPrinted>
  <dcterms:created xsi:type="dcterms:W3CDTF">2018-01-21T19:41:00Z</dcterms:created>
  <dcterms:modified xsi:type="dcterms:W3CDTF">2025-05-06T21:01:21Z</dcterms:modified>
</cp:coreProperties>
</file>